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564" r:id="rId3"/>
    <p:sldId id="581" r:id="rId5"/>
    <p:sldId id="565" r:id="rId6"/>
    <p:sldId id="568" r:id="rId7"/>
    <p:sldId id="570" r:id="rId8"/>
    <p:sldId id="566" r:id="rId9"/>
    <p:sldId id="586" r:id="rId10"/>
    <p:sldId id="578" r:id="rId11"/>
    <p:sldId id="571" r:id="rId12"/>
    <p:sldId id="575" r:id="rId13"/>
    <p:sldId id="577" r:id="rId14"/>
    <p:sldId id="573" r:id="rId15"/>
    <p:sldId id="580" r:id="rId16"/>
    <p:sldId id="574" r:id="rId17"/>
    <p:sldId id="588" r:id="rId18"/>
    <p:sldId id="585" r:id="rId19"/>
    <p:sldId id="576" r:id="rId20"/>
    <p:sldId id="584" r:id="rId21"/>
    <p:sldId id="569" r:id="rId22"/>
    <p:sldId id="58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74C82E8-7BE8-4409-BAEF-8DC1F343F2B1}">
          <p14:sldIdLst>
            <p14:sldId id="570"/>
            <p14:sldId id="586"/>
            <p14:sldId id="578"/>
            <p14:sldId id="573"/>
            <p14:sldId id="587"/>
            <p14:sldId id="565"/>
            <p14:sldId id="577"/>
            <p14:sldId id="588"/>
            <p14:sldId id="568"/>
            <p14:sldId id="574"/>
            <p14:sldId id="566"/>
            <p14:sldId id="581"/>
            <p14:sldId id="585"/>
            <p14:sldId id="576"/>
            <p14:sldId id="584"/>
            <p14:sldId id="569"/>
            <p14:sldId id="580"/>
            <p14:sldId id="575"/>
            <p14:sldId id="571"/>
            <p14:sldId id="5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CDEC"/>
    <a:srgbClr val="F73716"/>
    <a:srgbClr val="0000FF"/>
    <a:srgbClr val="58A833"/>
    <a:srgbClr val="CA150F"/>
    <a:srgbClr val="800000"/>
    <a:srgbClr val="FF756E"/>
    <a:srgbClr val="0089EC"/>
    <a:srgbClr val="025399"/>
    <a:srgbClr val="0C96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5" autoAdjust="0"/>
    <p:restoredTop sz="95946" autoAdjust="0"/>
  </p:normalViewPr>
  <p:slideViewPr>
    <p:cSldViewPr snapToGrid="0">
      <p:cViewPr varScale="1">
        <p:scale>
          <a:sx n="110" d="100"/>
          <a:sy n="110" d="100"/>
        </p:scale>
        <p:origin x="960" y="184"/>
      </p:cViewPr>
      <p:guideLst>
        <p:guide orient="horz" pos="2214"/>
        <p:guide pos="3845"/>
      </p:guideLst>
    </p:cSldViewPr>
  </p:slideViewPr>
  <p:outlineViewPr>
    <p:cViewPr>
      <p:scale>
        <a:sx n="33" d="100"/>
        <a:sy n="33" d="100"/>
      </p:scale>
      <p:origin x="0" y="0"/>
    </p:cViewPr>
  </p:outlineViewPr>
  <p:notesTextViewPr>
    <p:cViewPr>
      <p:scale>
        <a:sx n="110" d="100"/>
        <a:sy n="110" d="100"/>
      </p:scale>
      <p:origin x="0" y="0"/>
    </p:cViewPr>
  </p:notesTextViewPr>
  <p:sorterViewPr>
    <p:cViewPr>
      <p:scale>
        <a:sx n="66" d="100"/>
        <a:sy n="66" d="100"/>
      </p:scale>
      <p:origin x="0" y="0"/>
    </p:cViewPr>
  </p:sorterViewPr>
  <p:notesViewPr>
    <p:cSldViewPr snapToGrid="0">
      <p:cViewPr varScale="1">
        <p:scale>
          <a:sx n="87" d="100"/>
          <a:sy n="87" d="100"/>
        </p:scale>
        <p:origin x="3904" y="200"/>
      </p:cViewPr>
      <p:guideLst>
        <p:guide orient="horz" pos="2951"/>
        <p:guide pos="2163"/>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1994574-DD1A-2942-9B7F-7064989C5072}"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D78E0B-79CF-A74C-BC99-074C4AF510BC}"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21C540-8312-49B4-B145-80B38478A301}"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0B12AC3-9EF0-4B96-97EE-DEDAC3ED71C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Zapf Dingbats" panose="05020102010704020609" charset="0"/>
                <a:ea typeface="+mn-ea"/>
                <a:cs typeface="+mn-cs"/>
                <a:sym typeface="Zapf Dingbats" panose="05020102010704020609" charset="0"/>
              </a:rPr>
              <a:t>←→</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en-US" sz="1200" kern="1200" dirty="0" smtClean="0">
                <a:solidFill>
                  <a:schemeClr val="tx1"/>
                </a:solidFill>
                <a:effectLst/>
                <a:latin typeface="Zapf Dingbats" panose="05020102010704020609" charset="0"/>
                <a:ea typeface="+mn-ea"/>
                <a:cs typeface="+mn-cs"/>
                <a:sym typeface="Zapf Dingbats" panose="05020102010704020609" charset="0"/>
              </a:rPr>
              <a:t>✓✗</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en-US" sz="1200" kern="1200" dirty="0" smtClean="0">
                <a:solidFill>
                  <a:schemeClr val="tx1"/>
                </a:solidFill>
                <a:effectLst/>
                <a:latin typeface="Zapf Dingbats" panose="05020102010704020609" charset="0"/>
                <a:ea typeface="+mn-ea"/>
                <a:cs typeface="+mn-cs"/>
                <a:sym typeface="Zapf Dingbats" panose="05020102010704020609" charset="0"/>
              </a:rPr>
              <a:t>✕</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sk-SK" sz="1200" b="0" i="0" kern="1200" dirty="0" smtClean="0">
                <a:solidFill>
                  <a:schemeClr val="tx1"/>
                </a:solidFill>
                <a:effectLst/>
                <a:latin typeface="+mn-lt"/>
                <a:ea typeface="+mn-ea"/>
                <a:cs typeface="+mn-cs"/>
              </a:rPr>
              <a:t>⓪ ① ② ③ ④ ⑤ ⑥ ⑦ ⑧ ⑨ ⑩ ⑪ ⑫ ⑬ ⑭ ⑮⑯ ⑰ ⑱ ⑲ ⑳</a:t>
            </a:r>
            <a:endParaRPr lang="sk-SK" dirty="0" smtClean="0"/>
          </a:p>
          <a:p>
            <a:r>
              <a:rPr lang="en-US" sz="1200" kern="1200" dirty="0" smtClean="0">
                <a:solidFill>
                  <a:schemeClr val="tx1"/>
                </a:solidFill>
                <a:effectLst/>
                <a:latin typeface="+mn-lt"/>
                <a:ea typeface="+mn-ea"/>
                <a:cs typeface="+mn-cs"/>
              </a:rPr>
              <a:t>⓵⓶⓷⓸⓹⓺⓻⓼⓽⓾ </a:t>
            </a:r>
            <a:endParaRPr lang="en-US" sz="1200" b="0" i="0" kern="1200" dirty="0" smtClean="0">
              <a:solidFill>
                <a:schemeClr val="tx1"/>
              </a:solidFill>
              <a:effectLst/>
              <a:latin typeface="+mn-lt"/>
              <a:ea typeface="+mn-ea"/>
              <a:cs typeface="+mn-cs"/>
            </a:endParaRPr>
          </a:p>
          <a:p>
            <a:r>
              <a:rPr lang="sk-SK" sz="1200" b="0" i="0" kern="1200" dirty="0" smtClean="0">
                <a:solidFill>
                  <a:schemeClr val="tx1"/>
                </a:solidFill>
                <a:effectLst/>
                <a:latin typeface="+mn-lt"/>
                <a:ea typeface="+mn-ea"/>
                <a:cs typeface="+mn-cs"/>
              </a:rPr>
              <a:t>❶❷❸❹❺❻❼❽❾❿</a:t>
            </a:r>
            <a:r>
              <a:rPr lang="en-US" sz="1200" kern="1200" dirty="0" smtClean="0">
                <a:solidFill>
                  <a:schemeClr val="tx1"/>
                </a:solidFill>
                <a:effectLst/>
                <a:latin typeface="+mn-lt"/>
                <a:ea typeface="+mn-ea"/>
                <a:cs typeface="+mn-cs"/>
              </a:rPr>
              <a:t>⓫⓬⓭⓮⓯⓰⓱⓲⓳⓴ </a:t>
            </a:r>
            <a:endParaRPr lang="en-US" sz="1200" kern="1200" dirty="0" smtClean="0">
              <a:solidFill>
                <a:schemeClr val="tx1"/>
              </a:solidFill>
              <a:effectLst/>
              <a:latin typeface="+mn-lt"/>
              <a:ea typeface="+mn-ea"/>
              <a:cs typeface="+mn-cs"/>
            </a:endParaRPr>
          </a:p>
          <a:p>
            <a:r>
              <a:rPr lang="sk-SK" sz="1200" b="0" i="0" kern="1200" dirty="0" smtClean="0">
                <a:solidFill>
                  <a:schemeClr val="tx1"/>
                </a:solidFill>
                <a:effectLst/>
                <a:latin typeface="+mn-lt"/>
                <a:ea typeface="+mn-ea"/>
                <a:cs typeface="+mn-cs"/>
              </a:rPr>
              <a:t>➊ ➋ ➌ ➍ ➎ ➏ ➐ ➑ ➒ ➓</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sk-SK" sz="1200" b="0" i="0" kern="1200" dirty="0" smtClean="0">
                <a:solidFill>
                  <a:schemeClr val="tx1"/>
                </a:solidFill>
                <a:effectLst/>
                <a:latin typeface="+mn-lt"/>
                <a:ea typeface="+mn-ea"/>
                <a:cs typeface="+mn-cs"/>
              </a:rPr>
              <a:t>Ⓐ Ⓑ Ⓒ Ⓓ Ⓔ Ⓕ Ⓖ Ⓗ Ⓘ Ⓙ Ⓚ Ⓝ Ⓞ Ⓟ Ⓠ Ⓡ ⓈⓉ Ⓤ Ⓥ Ⓦ Ⓧ Ⓨ Ⓩ</a:t>
            </a:r>
            <a:endParaRPr lang="sk-SK" sz="1200" b="0" i="0" kern="1200" dirty="0" smtClean="0">
              <a:solidFill>
                <a:schemeClr val="tx1"/>
              </a:solidFill>
              <a:effectLst/>
              <a:latin typeface="+mn-lt"/>
              <a:ea typeface="+mn-ea"/>
              <a:cs typeface="+mn-cs"/>
            </a:endParaRPr>
          </a:p>
          <a:p>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en-US" sz="1200" kern="1200" dirty="0" smtClean="0">
                <a:solidFill>
                  <a:schemeClr val="tx1"/>
                </a:solidFill>
                <a:effectLst/>
                <a:latin typeface="Zapf Dingbats" panose="05020102010704020609" charset="0"/>
                <a:ea typeface="+mn-ea"/>
                <a:cs typeface="+mn-cs"/>
                <a:sym typeface="Zapf Dingbats" panose="05020102010704020609" charset="0"/>
              </a:rPr>
              <a:t>http://</a:t>
            </a:r>
            <a:r>
              <a:rPr lang="en-US" sz="1200" kern="1200" dirty="0" err="1" smtClean="0">
                <a:solidFill>
                  <a:schemeClr val="tx1"/>
                </a:solidFill>
                <a:effectLst/>
                <a:latin typeface="Zapf Dingbats" panose="05020102010704020609" charset="0"/>
                <a:ea typeface="+mn-ea"/>
                <a:cs typeface="+mn-cs"/>
                <a:sym typeface="Zapf Dingbats" panose="05020102010704020609" charset="0"/>
              </a:rPr>
              <a:t>www.unicode.org</a:t>
            </a:r>
            <a:r>
              <a:rPr lang="en-US" sz="1200" kern="1200" dirty="0" smtClean="0">
                <a:solidFill>
                  <a:schemeClr val="tx1"/>
                </a:solidFill>
                <a:effectLst/>
                <a:latin typeface="Zapf Dingbats" panose="05020102010704020609" charset="0"/>
                <a:ea typeface="+mn-ea"/>
                <a:cs typeface="+mn-cs"/>
                <a:sym typeface="Zapf Dingbats" panose="05020102010704020609" charset="0"/>
              </a:rPr>
              <a:t>/charts/beta/</a:t>
            </a:r>
            <a:r>
              <a:rPr lang="en-US" sz="1200" kern="1200" dirty="0" err="1" smtClean="0">
                <a:solidFill>
                  <a:schemeClr val="tx1"/>
                </a:solidFill>
                <a:effectLst/>
                <a:latin typeface="Zapf Dingbats" panose="05020102010704020609" charset="0"/>
                <a:ea typeface="+mn-ea"/>
                <a:cs typeface="+mn-cs"/>
                <a:sym typeface="Zapf Dingbats" panose="05020102010704020609" charset="0"/>
              </a:rPr>
              <a:t>nameslist</a:t>
            </a:r>
            <a:r>
              <a:rPr lang="en-US" sz="1200" kern="1200" dirty="0" smtClean="0">
                <a:solidFill>
                  <a:schemeClr val="tx1"/>
                </a:solidFill>
                <a:effectLst/>
                <a:latin typeface="Zapf Dingbats" panose="05020102010704020609" charset="0"/>
                <a:ea typeface="+mn-ea"/>
                <a:cs typeface="+mn-cs"/>
                <a:sym typeface="Zapf Dingbats" panose="05020102010704020609" charset="0"/>
              </a:rPr>
              <a:t>/n_2460.html</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r>
              <a:rPr lang="en-US" sz="1200" kern="1200" dirty="0" smtClean="0">
                <a:solidFill>
                  <a:schemeClr val="tx1"/>
                </a:solidFill>
                <a:effectLst/>
                <a:latin typeface="Zapf Dingbats" panose="05020102010704020609" charset="0"/>
                <a:ea typeface="+mn-ea"/>
                <a:cs typeface="+mn-cs"/>
                <a:sym typeface="Zapf Dingbats" panose="05020102010704020609" charset="0"/>
              </a:rPr>
              <a:t>http://</a:t>
            </a:r>
            <a:r>
              <a:rPr lang="en-US" sz="1200" kern="1200" dirty="0" err="1" smtClean="0">
                <a:solidFill>
                  <a:schemeClr val="tx1"/>
                </a:solidFill>
                <a:effectLst/>
                <a:latin typeface="Zapf Dingbats" panose="05020102010704020609" charset="0"/>
                <a:ea typeface="+mn-ea"/>
                <a:cs typeface="+mn-cs"/>
                <a:sym typeface="Zapf Dingbats" panose="05020102010704020609" charset="0"/>
              </a:rPr>
              <a:t>xahlee.info</a:t>
            </a:r>
            <a:r>
              <a:rPr lang="en-US" sz="1200" kern="1200" dirty="0" smtClean="0">
                <a:solidFill>
                  <a:schemeClr val="tx1"/>
                </a:solidFill>
                <a:effectLst/>
                <a:latin typeface="Zapf Dingbats" panose="05020102010704020609" charset="0"/>
                <a:ea typeface="+mn-ea"/>
                <a:cs typeface="+mn-cs"/>
                <a:sym typeface="Zapf Dingbats" panose="05020102010704020609" charset="0"/>
              </a:rPr>
              <a:t>/comp/</a:t>
            </a:r>
            <a:r>
              <a:rPr lang="en-US" sz="1200" kern="1200" dirty="0" err="1" smtClean="0">
                <a:solidFill>
                  <a:schemeClr val="tx1"/>
                </a:solidFill>
                <a:effectLst/>
                <a:latin typeface="Zapf Dingbats" panose="05020102010704020609" charset="0"/>
                <a:ea typeface="+mn-ea"/>
                <a:cs typeface="+mn-cs"/>
                <a:sym typeface="Zapf Dingbats" panose="05020102010704020609" charset="0"/>
              </a:rPr>
              <a:t>unicode_circled_numbers.html</a:t>
            </a:r>
            <a:endParaRPr lang="en-US" sz="1200" kern="1200" dirty="0" smtClean="0">
              <a:solidFill>
                <a:schemeClr val="tx1"/>
              </a:solidFill>
              <a:effectLst/>
              <a:latin typeface="Zapf Dingbats" panose="05020102010704020609" charset="0"/>
              <a:ea typeface="+mn-ea"/>
              <a:cs typeface="+mn-cs"/>
              <a:sym typeface="Zapf Dingbats" panose="05020102010704020609" charset="0"/>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12:00</a:t>
            </a:r>
            <a:endParaRPr lang="en-US" altLang="zh-CN" dirty="0" smtClean="0"/>
          </a:p>
          <a:p>
            <a:r>
              <a:rPr lang="en-US" altLang="zh-CN" dirty="0" smtClean="0"/>
              <a:t>We also see opportunities</a:t>
            </a:r>
            <a:r>
              <a:rPr lang="en-US" altLang="zh-CN" baseline="0" dirty="0" smtClean="0"/>
              <a:t> for uplink scheduler.</a:t>
            </a:r>
            <a:endParaRPr lang="en-US" altLang="zh-CN" baseline="0" dirty="0" smtClean="0"/>
          </a:p>
          <a:p>
            <a:r>
              <a:rPr lang="en-US" altLang="zh-CN" baseline="0" dirty="0" smtClean="0"/>
              <a:t>Suppose we are using a mobile phone</a:t>
            </a:r>
            <a:r>
              <a:rPr lang="zh-CN" altLang="en-US" baseline="0" dirty="0" smtClean="0"/>
              <a:t> </a:t>
            </a:r>
            <a:r>
              <a:rPr lang="en-US" altLang="zh-CN" baseline="0" dirty="0" smtClean="0"/>
              <a:t>with two interfaces and the network conditions of the two paths are very different.</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It is very important because congestion control algorithm usually use RTO to detect packet loss, and RTO(retransmission time out) is highly related to RTT of each path. Reducing RTT for slower path can speed up loss detection and recovery.</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Our basic idea is to send ACK on the faster path.</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baseline="0" dirty="0" smtClean="0"/>
              <a:t>The first step is to estimate uplink delay, We achieve this by sending duplicate ACK on all paths periodically. After sever receives all the ACK packets, it gets to know which path is slower and which path is faster. Then it tells the client to change ACK return path by sending a control frame.</a:t>
            </a:r>
            <a:endParaRPr lang="en-US" baseline="0" dirty="0" smtClean="0"/>
          </a:p>
          <a:p>
            <a:endParaRPr lang="zh-CN" altLang="en-US" dirty="0"/>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far, we have proposed an uplink and downlink co-designed scheduler prototype,</a:t>
            </a:r>
            <a:r>
              <a:rPr lang="en-US" baseline="0" dirty="0" smtClean="0"/>
              <a:t> and validated it by using the snapshots of two famous websites with different sizes and number of resources. the websites are google and amazon. </a:t>
            </a:r>
            <a:endParaRPr lang="en-US" baseline="0" dirty="0" smtClean="0"/>
          </a:p>
          <a:p>
            <a:endParaRPr lang="en-US" baseline="0" dirty="0" smtClean="0"/>
          </a:p>
          <a:p>
            <a:r>
              <a:rPr lang="en-US" baseline="0" dirty="0" smtClean="0"/>
              <a:t>We first</a:t>
            </a:r>
            <a:r>
              <a:rPr lang="zh-CN" altLang="en-US" baseline="0" dirty="0" smtClean="0"/>
              <a:t> </a:t>
            </a:r>
            <a:r>
              <a:rPr lang="en-US" altLang="zh-CN" baseline="0" dirty="0" smtClean="0"/>
              <a:t>did the simulation experiments on </a:t>
            </a:r>
            <a:r>
              <a:rPr lang="en-US" altLang="zh-CN" baseline="0" dirty="0" err="1" smtClean="0"/>
              <a:t>mininet</a:t>
            </a:r>
            <a:r>
              <a:rPr lang="en-US" altLang="zh-CN" baseline="0" dirty="0" smtClean="0"/>
              <a:t> with </a:t>
            </a:r>
            <a:r>
              <a:rPr lang="en-US" altLang="zh-CN" baseline="0" dirty="0" err="1" smtClean="0"/>
              <a:t>mpquic</a:t>
            </a:r>
            <a:r>
              <a:rPr lang="en-US" altLang="zh-CN" baseline="0" dirty="0" smtClean="0"/>
              <a:t>-go. </a:t>
            </a:r>
            <a:r>
              <a:rPr lang="en-US" altLang="zh-CN" baseline="0" dirty="0" err="1" smtClean="0"/>
              <a:t>Mininet</a:t>
            </a:r>
            <a:r>
              <a:rPr lang="en-US" altLang="zh-CN" baseline="0" dirty="0" smtClean="0"/>
              <a:t> is a platform which can simulate specific network topologies.</a:t>
            </a:r>
            <a:endParaRPr lang="en-US" altLang="zh-CN" baseline="0" dirty="0" smtClean="0"/>
          </a:p>
          <a:p>
            <a:r>
              <a:rPr lang="en-US" dirty="0" smtClean="0"/>
              <a:t>Here we consider</a:t>
            </a:r>
            <a:r>
              <a:rPr lang="en-US" baseline="0" dirty="0" smtClean="0"/>
              <a:t> 4 cases including different path heterogeneity levels. we also consider the path loss. We keep the aggregated ban</a:t>
            </a:r>
            <a:r>
              <a:rPr lang="en-US" altLang="zh-CN" baseline="0" dirty="0" smtClean="0"/>
              <a:t>d</a:t>
            </a:r>
            <a:r>
              <a:rPr lang="en-US" baseline="0" dirty="0" smtClean="0"/>
              <a:t>width to 10 Mbps</a:t>
            </a:r>
            <a:r>
              <a:rPr lang="zh-CN" altLang="en-US" baseline="0" dirty="0" smtClean="0"/>
              <a:t> </a:t>
            </a:r>
            <a:r>
              <a:rPr lang="en-US" altLang="zh-CN" baseline="0" dirty="0" smtClean="0"/>
              <a:t>to focus on path heterogeneity and path loss.</a:t>
            </a:r>
            <a:endParaRPr lang="en-US" altLang="zh-CN" baseline="0" dirty="0" smtClean="0"/>
          </a:p>
          <a:p>
            <a:endParaRPr lang="en-US" altLang="zh-CN" baseline="0" dirty="0" smtClean="0"/>
          </a:p>
          <a:p>
            <a:r>
              <a:rPr lang="en-US" baseline="0" dirty="0" smtClean="0"/>
              <a:t>We also used a real-world setup to validate. We deployed web snapshots with MPQUIC </a:t>
            </a:r>
            <a:r>
              <a:rPr lang="en-US" altLang="zh-CN" baseline="0" dirty="0" smtClean="0"/>
              <a:t>on </a:t>
            </a:r>
            <a:r>
              <a:rPr lang="en-US" altLang="zh-CN" baseline="0" dirty="0" err="1" smtClean="0"/>
              <a:t>Alibaba</a:t>
            </a:r>
            <a:r>
              <a:rPr lang="en-US" altLang="zh-CN" baseline="0" dirty="0" smtClean="0"/>
              <a:t> cloud server, and we use a laptop connects to </a:t>
            </a:r>
            <a:r>
              <a:rPr lang="en-US" altLang="zh-CN" baseline="0" dirty="0" err="1" smtClean="0"/>
              <a:t>wifi</a:t>
            </a:r>
            <a:r>
              <a:rPr lang="en-US" altLang="zh-CN" baseline="0" dirty="0" smtClean="0"/>
              <a:t> through </a:t>
            </a:r>
            <a:r>
              <a:rPr lang="en-US" altLang="zh-CN" baseline="0" dirty="0" err="1" smtClean="0"/>
              <a:t>Cernet</a:t>
            </a:r>
            <a:r>
              <a:rPr lang="en-US" altLang="zh-CN" baseline="0" dirty="0" smtClean="0"/>
              <a:t> (china education and research network ) and access LTE through a commodity cell phone.</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evaluate our stand-alone uplink/downlink scheduler and</a:t>
            </a:r>
            <a:r>
              <a:rPr lang="zh-CN" altLang="en-US" dirty="0" smtClean="0"/>
              <a:t> </a:t>
            </a:r>
            <a:r>
              <a:rPr lang="en-US" altLang="zh-CN" dirty="0" smtClean="0"/>
              <a:t>the co-designed scheduler.</a:t>
            </a:r>
            <a:endParaRPr lang="zh-CN" altLang="en-US" dirty="0" smtClean="0"/>
          </a:p>
          <a:p>
            <a:r>
              <a:rPr lang="en-US" altLang="zh-CN" dirty="0" smtClean="0"/>
              <a:t>The page load time here is the time from the initial request sent</a:t>
            </a:r>
            <a:r>
              <a:rPr lang="en-US" altLang="zh-CN" baseline="0" dirty="0" smtClean="0"/>
              <a:t> by the client t</a:t>
            </a:r>
            <a:r>
              <a:rPr lang="en-US" altLang="zh-CN" dirty="0" smtClean="0"/>
              <a:t>o the completion of all the resources.</a:t>
            </a:r>
            <a:endParaRPr lang="en-US" altLang="zh-CN" dirty="0" smtClean="0"/>
          </a:p>
          <a:p>
            <a:endParaRPr lang="en-US" altLang="zh-CN" dirty="0" smtClean="0"/>
          </a:p>
          <a:p>
            <a:r>
              <a:rPr lang="en-US" altLang="zh-CN" dirty="0" smtClean="0"/>
              <a:t>The</a:t>
            </a:r>
            <a:r>
              <a:rPr lang="en-US" altLang="zh-CN" baseline="0" dirty="0" smtClean="0"/>
              <a:t> left two figures are the experiments on </a:t>
            </a:r>
            <a:r>
              <a:rPr lang="en-US" altLang="zh-CN" baseline="0" dirty="0" err="1" smtClean="0"/>
              <a:t>mininet</a:t>
            </a:r>
            <a:r>
              <a:rPr lang="en-US" altLang="zh-CN" baseline="0" dirty="0" smtClean="0"/>
              <a:t> with each cluster denotes a different path heterogeneity level. The right figure is generated by our real world setup, with each cluster denoting a web site.</a:t>
            </a:r>
            <a:endParaRPr lang="en-US" altLang="zh-CN" baseline="0" dirty="0" smtClean="0"/>
          </a:p>
          <a:p>
            <a:endParaRPr lang="en-US" altLang="zh-CN" baseline="0" dirty="0" smtClean="0"/>
          </a:p>
          <a:p>
            <a:r>
              <a:rPr lang="en-US" altLang="zh-CN" baseline="0" dirty="0" smtClean="0"/>
              <a:t>If we compare the uplink only scheduler with the baseline min-RTT scheduler, we can see our uplink scheduler can reduce PLT in heterogeneous scenarios, and benefits more when packet loss exists.</a:t>
            </a:r>
            <a:endParaRPr lang="en-US" altLang="zh-CN" baseline="0" dirty="0" smtClean="0"/>
          </a:p>
          <a:p>
            <a:r>
              <a:rPr lang="en-US" altLang="zh-CN" baseline="0" dirty="0" smtClean="0"/>
              <a:t>Our downlink scheduler doesn’t significantly reduce PLT, because we </a:t>
            </a:r>
            <a:r>
              <a:rPr lang="en-US" altLang="zh-CN" baseline="0" dirty="0" err="1" smtClean="0"/>
              <a:t>didn</a:t>
            </a:r>
            <a:r>
              <a:rPr lang="en-US" altLang="zh-CN" baseline="0" dirty="0" smtClean="0"/>
              <a:t>’t consider the CPU processing here, and it focuses on stream completion time reduction. </a:t>
            </a:r>
            <a:endParaRPr lang="zh-CN" altLang="en-US" dirty="0"/>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15:30</a:t>
            </a:r>
            <a:endParaRPr lang="en-US" dirty="0" smtClean="0"/>
          </a:p>
          <a:p>
            <a:r>
              <a:rPr lang="en-US" dirty="0" smtClean="0"/>
              <a:t>For the stream completion</a:t>
            </a:r>
            <a:r>
              <a:rPr lang="en-US" baseline="0" dirty="0" smtClean="0"/>
              <a:t> Time, we put all the streams from google and amazon together in each case and draw the CDF(</a:t>
            </a:r>
            <a:r>
              <a:rPr lang="en-US" dirty="0" smtClean="0"/>
              <a:t>Cumulative distribution function) of stream completion Time.</a:t>
            </a:r>
            <a:endParaRPr lang="en-US" dirty="0" smtClean="0"/>
          </a:p>
          <a:p>
            <a:endParaRPr lang="en-US" dirty="0" smtClean="0"/>
          </a:p>
          <a:p>
            <a:r>
              <a:rPr lang="en-US" dirty="0" smtClean="0"/>
              <a:t>We can see from our</a:t>
            </a:r>
            <a:r>
              <a:rPr lang="en-US" baseline="0" dirty="0" smtClean="0"/>
              <a:t> results that </a:t>
            </a:r>
            <a:r>
              <a:rPr lang="en-US" dirty="0" smtClean="0"/>
              <a:t>our</a:t>
            </a:r>
            <a:r>
              <a:rPr lang="en-US" baseline="0" dirty="0" smtClean="0"/>
              <a:t> downlink scheduler and co-designed scheduler can reduce average Stream completion time. And </a:t>
            </a:r>
            <a:r>
              <a:rPr lang="en-US" b="1" baseline="0" dirty="0" smtClean="0"/>
              <a:t>our co-designed scheduler can benefit more </a:t>
            </a:r>
            <a:r>
              <a:rPr lang="en-US" baseline="0" dirty="0" smtClean="0"/>
              <a:t>from real world setup, Because in real world, the network usually fluctuates, and our uplink scheduler can help reduce the RTT of the slower path and make downlink scheduler estimate RTT and Bandwidth more accurately.</a:t>
            </a:r>
            <a:endParaRPr lang="en-US" dirty="0" smtClean="0"/>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our work, we can see MPQUIC</a:t>
            </a:r>
            <a:r>
              <a:rPr lang="en-US" baseline="0" dirty="0" smtClean="0"/>
              <a:t> provides opportunities for finer-grained </a:t>
            </a:r>
            <a:r>
              <a:rPr lang="en-US" baseline="0" dirty="0" err="1" smtClean="0"/>
              <a:t>shceduling</a:t>
            </a:r>
            <a:r>
              <a:rPr lang="en-US" baseline="0" dirty="0" smtClean="0"/>
              <a:t>.</a:t>
            </a:r>
            <a:endParaRPr lang="en-US" baseline="0" dirty="0" smtClean="0"/>
          </a:p>
          <a:p>
            <a:r>
              <a:rPr lang="en-US" baseline="0" dirty="0" smtClean="0"/>
              <a:t>Uplink scheduler can speed up loss recovery. </a:t>
            </a:r>
            <a:endParaRPr lang="en-US" baseline="0" dirty="0" smtClean="0"/>
          </a:p>
          <a:p>
            <a:r>
              <a:rPr lang="en-US" baseline="0" dirty="0" smtClean="0"/>
              <a:t>Downlink scheduler can benefit from stream information provided by MPQUIC</a:t>
            </a:r>
            <a:endParaRPr lang="en-US" baseline="0" dirty="0" smtClean="0"/>
          </a:p>
          <a:p>
            <a:endParaRPr lang="en-US" baseline="0" dirty="0" smtClean="0"/>
          </a:p>
          <a:p>
            <a:r>
              <a:rPr lang="en-US" baseline="0" dirty="0" smtClean="0"/>
              <a:t>Up to now, we have only designed the scheduler </a:t>
            </a:r>
            <a:r>
              <a:rPr lang="en-US" altLang="zh-CN" baseline="0" dirty="0" smtClean="0"/>
              <a:t>prototype </a:t>
            </a:r>
            <a:r>
              <a:rPr lang="en-US" baseline="0" dirty="0" smtClean="0"/>
              <a:t>and validated it.</a:t>
            </a:r>
            <a:endParaRPr lang="en-US" baseline="0" dirty="0" smtClean="0"/>
          </a:p>
          <a:p>
            <a:r>
              <a:rPr lang="en-US" baseline="0" dirty="0" smtClean="0"/>
              <a:t>In future, we will explore how much a real browser can benefit from the reduction of stream completion time.</a:t>
            </a:r>
            <a:endParaRPr lang="en-US" baseline="0" dirty="0" smtClean="0"/>
          </a:p>
          <a:p>
            <a:endParaRPr lang="en-US" baseline="0" dirty="0" smtClean="0"/>
          </a:p>
          <a:p>
            <a:r>
              <a:rPr lang="en-US" baseline="0" dirty="0" smtClean="0"/>
              <a:t>We only implemented our prototype on </a:t>
            </a:r>
            <a:r>
              <a:rPr lang="en-US" baseline="0" dirty="0" err="1" smtClean="0"/>
              <a:t>mpquic</a:t>
            </a:r>
            <a:r>
              <a:rPr lang="en-US" baseline="0" dirty="0" smtClean="0"/>
              <a:t>-go, we will integrate our work into chromium.</a:t>
            </a:r>
            <a:endParaRPr lang="en-US" baseline="0" dirty="0" smtClean="0"/>
          </a:p>
          <a:p>
            <a:r>
              <a:rPr lang="en-US" baseline="0" dirty="0" smtClean="0"/>
              <a:t>Furthermore, We see the opportunity to reduce page l</a:t>
            </a:r>
            <a:r>
              <a:rPr lang="en-US" altLang="zh-CN" baseline="0" dirty="0" smtClean="0"/>
              <a:t>oad</a:t>
            </a:r>
            <a:r>
              <a:rPr lang="en-US" baseline="0" dirty="0" smtClean="0"/>
              <a:t> time by optimizing dependency tree.</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we do to optimize </a:t>
            </a:r>
            <a:r>
              <a:rPr lang="en-US" altLang="zh-CN" baseline="0" dirty="0" smtClean="0"/>
              <a:t>mobile</a:t>
            </a:r>
            <a:r>
              <a:rPr lang="en-US" baseline="0" dirty="0" smtClean="0"/>
              <a:t> browsing?</a:t>
            </a:r>
            <a:endParaRPr lang="en-US" baseline="0" dirty="0" smtClean="0"/>
          </a:p>
          <a:p>
            <a:r>
              <a:rPr lang="en-US" baseline="0" dirty="0" smtClean="0"/>
              <a:t>We have several intuitions. First, we could prioritize rendering resources  by utilizing Http/2 dependency tree.</a:t>
            </a:r>
            <a:endParaRPr lang="en-US" baseline="0" dirty="0" smtClean="0"/>
          </a:p>
          <a:p>
            <a:r>
              <a:rPr lang="en-US" baseline="0" dirty="0" smtClean="0"/>
              <a:t>Next, usually mobile devices have multiple interfaces, we can aggregate their bandwidth by applying multipath transport protocol.</a:t>
            </a:r>
            <a:endParaRPr lang="en-US" baseline="0" dirty="0" smtClean="0"/>
          </a:p>
          <a:p>
            <a:r>
              <a:rPr lang="en-US" dirty="0" smtClean="0"/>
              <a:t>At last but not least, we could improve the CPU and network utilization by reducing object completion time, we can achieve</a:t>
            </a:r>
            <a:r>
              <a:rPr lang="en-US" baseline="0" dirty="0" smtClean="0"/>
              <a:t> this by applying exclusive delivery. Here’s an example illustrating the potential of exclusive delivery. Here’s an animation, if two people want to browse the homepage of our group, they click the </a:t>
            </a:r>
            <a:r>
              <a:rPr lang="en-US" baseline="0" dirty="0" err="1" smtClean="0"/>
              <a:t>url</a:t>
            </a:r>
            <a:r>
              <a:rPr lang="en-US" baseline="0" dirty="0" smtClean="0"/>
              <a:t> at the same time, the person using the phone on the right side will see the icon of our group first, then the news about I published a paper on </a:t>
            </a:r>
            <a:r>
              <a:rPr lang="en-US" baseline="0" dirty="0" err="1" smtClean="0"/>
              <a:t>mobicom</a:t>
            </a:r>
            <a:r>
              <a:rPr lang="en-US" baseline="0" dirty="0" smtClean="0"/>
              <a:t> then the news the my advisor was invited to be a TPC while loading the page,. So although the PLD on the two smartphones are the same, but the person using the phone on the right side has better user experience.</a:t>
            </a:r>
            <a:endParaRPr lang="en-US" baseline="0" dirty="0" smtClean="0"/>
          </a:p>
          <a:p>
            <a:endParaRPr lang="en-US" baseline="0" dirty="0" smtClean="0"/>
          </a:p>
          <a:p>
            <a:r>
              <a:rPr lang="en-US" baseline="0" dirty="0" smtClean="0"/>
              <a:t>But it’s not easy to achieve those goals, there are challenges here.</a:t>
            </a:r>
            <a:endParaRPr lang="en-US" baseline="0" dirty="0" smtClean="0"/>
          </a:p>
          <a:p>
            <a:r>
              <a:rPr lang="en-US" baseline="0" dirty="0" smtClean="0"/>
              <a:t>First of all, speaking of scheduling, there is always a tradeoff between fairness and efficiency .</a:t>
            </a:r>
            <a:endParaRPr lang="en-US" baseline="0" dirty="0" smtClean="0"/>
          </a:p>
          <a:p>
            <a:r>
              <a:rPr lang="en-US" baseline="0" dirty="0" smtClean="0"/>
              <a:t>And Path heterogeneity often cause performance degradation for multipath protocols on mobile devices.</a:t>
            </a:r>
            <a:endParaRPr lang="en-US" baseline="0" dirty="0" smtClean="0"/>
          </a:p>
          <a:p>
            <a:r>
              <a:rPr lang="en-US" baseline="0" dirty="0" smtClean="0"/>
              <a:t>Path loss is also a challenge for MP protocol, since it can cause head-of-line blocking problem</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i="1" dirty="0" smtClean="0">
                <a:solidFill>
                  <a:schemeClr val="accent2"/>
                </a:solidFill>
              </a:rPr>
              <a:t>The purpose of prioritization is to allow an endpoint to express how it would prefer its peer to allocate resources when managing concurrent streams. </a:t>
            </a:r>
            <a:endParaRPr lang="en-US" altLang="zh-CN" i="1" dirty="0" smtClean="0">
              <a:solidFill>
                <a:schemeClr val="accent2"/>
              </a:solidFill>
            </a:endParaRPr>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thing we need</a:t>
            </a:r>
            <a:r>
              <a:rPr lang="en-US" baseline="0" dirty="0" smtClean="0"/>
              <a:t> to do is to choose a multipath protocol. We chose the MPQUIC.</a:t>
            </a:r>
            <a:endParaRPr lang="en-US" baseline="0" dirty="0" smtClean="0"/>
          </a:p>
          <a:p>
            <a:r>
              <a:rPr lang="en-US" baseline="0" dirty="0" smtClean="0"/>
              <a:t>QUIC is a reliable transport protocol designed by google.</a:t>
            </a:r>
            <a:endParaRPr lang="en-US" baseline="0" dirty="0" smtClean="0"/>
          </a:p>
          <a:p>
            <a:r>
              <a:rPr lang="en-US" baseline="0" dirty="0" smtClean="0"/>
              <a:t>It’s more flexible and efficient in loss detection and recovery and can partially eliminate head-of-line blocking by </a:t>
            </a:r>
            <a:r>
              <a:rPr lang="en-US" baseline="0" dirty="0" err="1" smtClean="0"/>
              <a:t>mutiplexing</a:t>
            </a:r>
            <a:r>
              <a:rPr lang="en-US" baseline="0" dirty="0" smtClean="0"/>
              <a:t> streams.</a:t>
            </a:r>
            <a:endParaRPr lang="en-US" baseline="0" dirty="0" smtClean="0"/>
          </a:p>
          <a:p>
            <a:r>
              <a:rPr lang="en-US" baseline="0" dirty="0" smtClean="0"/>
              <a:t>MPQUIC is a multipath extension of </a:t>
            </a:r>
            <a:r>
              <a:rPr lang="en-US" altLang="zh-CN" baseline="0" dirty="0" smtClean="0"/>
              <a:t>QUIC, and outperforms MPTCP especially when the paths are heterogeneous.</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performance of single-path TCP and single-path QUIC are similar, MPQUIC can outperform MPTCP. In </a:t>
            </a:r>
            <a:r>
              <a:rPr lang="en-US" sz="1200" kern="1200" dirty="0" err="1" smtClean="0">
                <a:solidFill>
                  <a:schemeClr val="tx1"/>
                </a:solidFill>
                <a:effectLst/>
                <a:latin typeface="+mn-lt"/>
                <a:ea typeface="+mn-ea"/>
                <a:cs typeface="+mn-cs"/>
              </a:rPr>
              <a:t>lossy</a:t>
            </a:r>
            <a:r>
              <a:rPr lang="en-US" sz="1200" kern="1200" dirty="0" smtClean="0">
                <a:solidFill>
                  <a:schemeClr val="tx1"/>
                </a:solidFill>
                <a:effectLst/>
                <a:latin typeface="+mn-lt"/>
                <a:ea typeface="+mn-ea"/>
                <a:cs typeface="+mn-cs"/>
              </a:rPr>
              <a:t> scenarios, (MP)QUIC is more suited than (MP)TCP. </a:t>
            </a:r>
            <a:endParaRPr lang="en-US" altLang="zh-CN" baseline="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Why did we focus on mobile browsing? </a:t>
            </a:r>
            <a:endParaRPr lang="en-US" altLang="zh-CN" baseline="0" dirty="0" smtClean="0"/>
          </a:p>
          <a:p>
            <a:r>
              <a:rPr lang="en-US" altLang="zh-CN" baseline="0" dirty="0" smtClean="0"/>
              <a:t>According to recent statistics, Mobile browsing has been generating even more HTTP traffic than desktop browsing </a:t>
            </a:r>
            <a:endParaRPr lang="en-US" altLang="zh-CN" baseline="0" dirty="0" smtClean="0"/>
          </a:p>
          <a:p>
            <a:r>
              <a:rPr lang="en-US" altLang="zh-CN" baseline="0" dirty="0" smtClean="0"/>
              <a:t>During the last year, </a:t>
            </a:r>
            <a:r>
              <a:rPr lang="en-US" altLang="zh-CN" dirty="0" smtClean="0"/>
              <a:t>Up to 70% of web traffic happens on a mobile device,</a:t>
            </a:r>
            <a:r>
              <a:rPr lang="en-US" altLang="zh-CN" baseline="0" dirty="0" smtClean="0"/>
              <a:t> and </a:t>
            </a:r>
            <a:r>
              <a:rPr lang="en-US" altLang="zh-CN" dirty="0" smtClean="0"/>
              <a:t>40% of people search only on a smartphone</a:t>
            </a:r>
            <a:endParaRPr lang="en-US" altLang="zh-CN" dirty="0" smtClean="0"/>
          </a:p>
          <a:p>
            <a:endParaRPr lang="en-US" altLang="zh-CN" baseline="0" dirty="0" smtClean="0"/>
          </a:p>
          <a:p>
            <a:r>
              <a:rPr lang="en-US" altLang="zh-CN" baseline="0" dirty="0" smtClean="0"/>
              <a:t>Page Load Time is a very important metric for web browsing.</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smtClean="0"/>
              <a:t>Google reported</a:t>
            </a:r>
            <a:r>
              <a:rPr lang="en-US" altLang="zh-CN" baseline="0" dirty="0" smtClean="0"/>
              <a:t> that </a:t>
            </a:r>
            <a:r>
              <a:rPr lang="en-US" altLang="zh-CN" dirty="0" smtClean="0"/>
              <a:t>delay significantly reduced the number of searches, an extra delay of 500 milliseconds can decrease up to 20% traffic for some popular content provider.</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defRPr/>
            </a:pP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defRPr/>
            </a:pPr>
            <a:r>
              <a:rPr lang="en-US" altLang="zh-CN" dirty="0" smtClean="0"/>
              <a:t>Slow pages will</a:t>
            </a:r>
            <a:r>
              <a:rPr lang="en-US" altLang="zh-CN" baseline="0" dirty="0" smtClean="0"/>
              <a:t> also get lower search rankings and generate less revenue.</a:t>
            </a:r>
            <a:endParaRPr lang="en-US" altLang="zh-CN" baseline="0" dirty="0" smtClean="0"/>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smtClean="0"/>
              <a:t>Let’s start with a toy example illustrating web browsing pattern.</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We</a:t>
            </a:r>
            <a:r>
              <a:rPr lang="en-US" altLang="zh-CN" baseline="0" dirty="0" smtClean="0"/>
              <a:t> want to browse a page, its html contains 2 </a:t>
            </a:r>
            <a:r>
              <a:rPr lang="en-US" altLang="zh-CN" baseline="0" dirty="0" err="1" smtClean="0"/>
              <a:t>javascrips</a:t>
            </a:r>
            <a:r>
              <a:rPr lang="en-US" altLang="zh-CN" baseline="0" dirty="0" smtClean="0"/>
              <a:t>, in each of the </a:t>
            </a:r>
            <a:r>
              <a:rPr lang="en-US" altLang="zh-CN" baseline="0" dirty="0" err="1" smtClean="0"/>
              <a:t>javascrips</a:t>
            </a:r>
            <a:r>
              <a:rPr lang="en-US" altLang="zh-CN" baseline="0" dirty="0" smtClean="0"/>
              <a:t>, a </a:t>
            </a:r>
            <a:r>
              <a:rPr lang="en-US" altLang="zh-CN" baseline="0" dirty="0" err="1" smtClean="0"/>
              <a:t>corresbonding</a:t>
            </a:r>
            <a:r>
              <a:rPr lang="en-US" altLang="zh-CN" baseline="0" dirty="0" smtClean="0"/>
              <a:t> image should be downloaded.</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How does</a:t>
            </a:r>
            <a:r>
              <a:rPr lang="en-US" altLang="zh-CN" baseline="0" dirty="0" smtClean="0"/>
              <a:t> a browser load this page?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smtClean="0"/>
              <a:t>First, it sends a request to server to get the html, after getting the html, it will parse the html and know there are 2 </a:t>
            </a:r>
            <a:r>
              <a:rPr lang="en-US" altLang="zh-CN" baseline="0" dirty="0" err="1" smtClean="0"/>
              <a:t>js</a:t>
            </a:r>
            <a:r>
              <a:rPr lang="en-US" altLang="zh-CN" baseline="0" dirty="0" smtClean="0"/>
              <a:t> needed. So it sends another request. When the first </a:t>
            </a:r>
            <a:r>
              <a:rPr lang="en-US" altLang="zh-CN" baseline="0" dirty="0" err="1" smtClean="0"/>
              <a:t>js</a:t>
            </a:r>
            <a:r>
              <a:rPr lang="en-US" altLang="zh-CN" baseline="0" dirty="0" smtClean="0"/>
              <a:t> comes, the browser will execute the </a:t>
            </a:r>
            <a:r>
              <a:rPr lang="en-US" altLang="zh-CN" baseline="0" dirty="0" err="1" smtClean="0"/>
              <a:t>js</a:t>
            </a:r>
            <a:r>
              <a:rPr lang="en-US" altLang="zh-CN" baseline="0" dirty="0" smtClean="0"/>
              <a:t> and get to know it should download an </a:t>
            </a:r>
            <a:r>
              <a:rPr lang="en-US" altLang="zh-CN" baseline="0" dirty="0" err="1" smtClean="0"/>
              <a:t>img</a:t>
            </a:r>
            <a:r>
              <a:rPr lang="en-US" altLang="zh-CN" baseline="0" dirty="0" smtClean="0"/>
              <a:t>. During the execution time, the second </a:t>
            </a:r>
            <a:r>
              <a:rPr lang="en-US" altLang="zh-CN" baseline="0" dirty="0" err="1" smtClean="0"/>
              <a:t>js</a:t>
            </a:r>
            <a:r>
              <a:rPr lang="en-US" altLang="zh-CN" baseline="0" dirty="0" smtClean="0"/>
              <a:t> arrives, but it should wait for the execution of the first </a:t>
            </a:r>
            <a:r>
              <a:rPr lang="en-US" altLang="zh-CN" baseline="0" dirty="0" err="1" smtClean="0"/>
              <a:t>js</a:t>
            </a:r>
            <a:r>
              <a:rPr lang="en-US" altLang="zh-CN" baseline="0" dirty="0" smtClean="0"/>
              <a:t>. Only after the first </a:t>
            </a:r>
            <a:r>
              <a:rPr lang="en-US" altLang="zh-CN" baseline="0" dirty="0" err="1" smtClean="0"/>
              <a:t>js</a:t>
            </a:r>
            <a:r>
              <a:rPr lang="en-US" altLang="zh-CN" baseline="0" dirty="0" smtClean="0"/>
              <a:t> finishes transfer will the browser be able to execute the second </a:t>
            </a:r>
            <a:r>
              <a:rPr lang="en-US" altLang="zh-CN" baseline="0" dirty="0" err="1" smtClean="0"/>
              <a:t>js</a:t>
            </a:r>
            <a:r>
              <a:rPr lang="en-US" altLang="zh-CN" baseline="0" dirty="0" smtClean="0"/>
              <a:t> and request the </a:t>
            </a:r>
            <a:r>
              <a:rPr lang="en-US" altLang="zh-CN" baseline="0" dirty="0" err="1" smtClean="0"/>
              <a:t>img</a:t>
            </a:r>
            <a:r>
              <a:rPr lang="en-US" altLang="zh-CN" baseline="0" dirty="0" smtClean="0"/>
              <a:t>. After the execution of the second </a:t>
            </a:r>
            <a:r>
              <a:rPr lang="en-US" altLang="zh-CN" baseline="0" dirty="0" err="1" smtClean="0"/>
              <a:t>js</a:t>
            </a:r>
            <a:r>
              <a:rPr lang="en-US" altLang="zh-CN" baseline="0" dirty="0" smtClean="0"/>
              <a:t>, it will request the second </a:t>
            </a:r>
            <a:r>
              <a:rPr lang="en-US" altLang="zh-CN" baseline="0" dirty="0" err="1" smtClean="0"/>
              <a:t>img</a:t>
            </a:r>
            <a:r>
              <a:rPr lang="en-US" altLang="zh-CN" baseline="0" dirty="0" smtClean="0"/>
              <a:t>. After a while, the two </a:t>
            </a:r>
            <a:r>
              <a:rPr lang="en-US" altLang="zh-CN" baseline="0" dirty="0" err="1" smtClean="0"/>
              <a:t>imgs</a:t>
            </a:r>
            <a:r>
              <a:rPr lang="en-US" altLang="zh-CN" baseline="0" dirty="0" smtClean="0"/>
              <a:t> arrive, and the client finishes downloading resources.</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smtClean="0"/>
              <a:t>As we all know, mobile devices have limited CPU power comparing to desktop devices, and cellular network may have low bandwidth. During the whole approach, CPU and network only work in parallel in a very short time. it leads to poor CPU and network utilization.</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altLang="zh-CN" i="1"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i="1" dirty="0" smtClean="0"/>
              <a:t>the client CPU is the primary bottleneck when loading web pages</a:t>
            </a:r>
            <a:endParaRPr lang="zh-CN" altLang="en-US" i="1" dirty="0" smtClean="0"/>
          </a:p>
          <a:p>
            <a:endParaRPr lang="en-US" altLang="zh-CN" i="1" dirty="0" smtClean="0"/>
          </a:p>
          <a:p>
            <a:r>
              <a:rPr lang="en-US" altLang="zh-CN" i="1" dirty="0" smtClean="0"/>
              <a:t>Recent studies have found that dependencies between the resources on any web page are a key reason for</a:t>
            </a:r>
            <a:endParaRPr lang="en-US" altLang="zh-CN" i="1" dirty="0" smtClean="0"/>
          </a:p>
          <a:p>
            <a:r>
              <a:rPr lang="en-US" altLang="zh-CN" i="1" dirty="0" smtClean="0"/>
              <a:t>slow page loads. Today, even mobile-optimized web pages include</a:t>
            </a:r>
            <a:endParaRPr lang="en-US" altLang="zh-CN" i="1" dirty="0" smtClean="0"/>
          </a:p>
          <a:p>
            <a:r>
              <a:rPr lang="en-US" altLang="zh-CN" i="1" dirty="0" smtClean="0"/>
              <a:t>roughly one hundred resources [ 7 ] on average, and client browsers</a:t>
            </a:r>
            <a:endParaRPr lang="en-US" altLang="zh-CN" i="1" dirty="0" smtClean="0"/>
          </a:p>
          <a:p>
            <a:r>
              <a:rPr lang="en-US" altLang="zh-CN" i="1" dirty="0" smtClean="0"/>
              <a:t>can discover each of these resources only after they have fetched,</a:t>
            </a:r>
            <a:endParaRPr lang="en-US" altLang="zh-CN" i="1" dirty="0" smtClean="0"/>
          </a:p>
          <a:p>
            <a:r>
              <a:rPr lang="en-US" altLang="zh-CN" i="1" dirty="0" smtClean="0"/>
              <a:t>parsed, and executed other resources that appear earlier in the page.</a:t>
            </a:r>
            <a:endParaRPr lang="en-US" altLang="zh-CN" i="1" dirty="0" smtClean="0"/>
          </a:p>
          <a:p>
            <a:r>
              <a:rPr lang="en-US" altLang="zh-CN" i="1" dirty="0" smtClean="0"/>
              <a:t>For instance, a browser may learn that it needs to fetch an image</a:t>
            </a:r>
            <a:endParaRPr lang="en-US" altLang="zh-CN" i="1" dirty="0" smtClean="0"/>
          </a:p>
          <a:p>
            <a:r>
              <a:rPr lang="en-US" altLang="zh-CN" i="1" dirty="0" smtClean="0"/>
              <a:t>after executing a script which it discovers after downloading and</a:t>
            </a:r>
            <a:endParaRPr lang="en-US" altLang="zh-CN" i="1" dirty="0" smtClean="0"/>
          </a:p>
          <a:p>
            <a:r>
              <a:rPr lang="en-US" altLang="zh-CN" i="1" dirty="0" smtClean="0"/>
              <a:t>parsing the page’s HTML. </a:t>
            </a:r>
            <a:endParaRPr lang="en-US" altLang="zh-CN" i="1" dirty="0" smtClean="0"/>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This is</a:t>
            </a:r>
            <a:r>
              <a:rPr lang="en-US" altLang="zh-CN" baseline="0" dirty="0" smtClean="0"/>
              <a:t> only a toy example, nowadays, a real page needs hundreds of </a:t>
            </a:r>
            <a:r>
              <a:rPr lang="en-US" altLang="zh-CN" baseline="0" dirty="0" err="1" smtClean="0"/>
              <a:t>rescoures</a:t>
            </a:r>
            <a:r>
              <a:rPr lang="en-US" altLang="zh-CN" baseline="0" dirty="0" smtClean="0"/>
              <a:t> to be downloaded.</a:t>
            </a:r>
            <a:endParaRPr lang="en-US" altLang="zh-CN" baseline="0" dirty="0" smtClean="0"/>
          </a:p>
          <a:p>
            <a:r>
              <a:rPr lang="en-US" altLang="zh-CN" baseline="0" dirty="0" smtClean="0"/>
              <a:t>Obviously, not all those messages are of equal importance. HTTP/2 defines a priority mechanism called </a:t>
            </a:r>
            <a:r>
              <a:rPr lang="en-US" altLang="zh-CN" baseline="0" dirty="0" err="1" smtClean="0"/>
              <a:t>dependecy</a:t>
            </a:r>
            <a:r>
              <a:rPr lang="en-US" altLang="zh-CN" baseline="0" dirty="0" smtClean="0"/>
              <a:t> tree. Here’s an example. There are four nodes </a:t>
            </a:r>
            <a:r>
              <a:rPr lang="en-US" altLang="zh-CN" baseline="0" dirty="0" err="1" smtClean="0"/>
              <a:t>here.node</a:t>
            </a:r>
            <a:r>
              <a:rPr lang="en-US" altLang="zh-CN" baseline="0" dirty="0" smtClean="0"/>
              <a:t> 0 is the root node and has no data to transfer, and it has three children nodes which are a </a:t>
            </a:r>
            <a:r>
              <a:rPr lang="en-US" altLang="zh-CN" baseline="0" dirty="0" err="1" smtClean="0"/>
              <a:t>js</a:t>
            </a:r>
            <a:r>
              <a:rPr lang="en-US" altLang="zh-CN" baseline="0" dirty="0" smtClean="0"/>
              <a:t>, a font file and an </a:t>
            </a:r>
            <a:r>
              <a:rPr lang="en-US" altLang="zh-CN" baseline="0" dirty="0" err="1" smtClean="0"/>
              <a:t>img</a:t>
            </a:r>
            <a:r>
              <a:rPr lang="en-US" altLang="zh-CN" baseline="0" dirty="0" smtClean="0"/>
              <a:t>.</a:t>
            </a:r>
            <a:endParaRPr lang="en-US" altLang="zh-CN" baseline="0" dirty="0" smtClean="0"/>
          </a:p>
          <a:p>
            <a:endParaRPr lang="en-US" altLang="zh-CN" b="1" baseline="0" dirty="0" smtClean="0"/>
          </a:p>
          <a:p>
            <a:r>
              <a:rPr lang="en-US" altLang="zh-CN" b="1" baseline="0" dirty="0" smtClean="0"/>
              <a:t>Stream dependencies are described as links, the children nodes can only transfer their data after their parent node completes data transfer. </a:t>
            </a:r>
            <a:endParaRPr lang="en-US" altLang="zh-CN" b="1" baseline="0" dirty="0" smtClean="0"/>
          </a:p>
          <a:p>
            <a:endParaRPr lang="en-US" altLang="zh-CN" baseline="0" dirty="0" smtClean="0"/>
          </a:p>
          <a:p>
            <a:r>
              <a:rPr lang="en-US" altLang="zh-CN" b="1" dirty="0" smtClean="0"/>
              <a:t>Each dependency is assigned a relative weight, a number that is used to determine the relative proportion of available resources that are assigned to streams dependent on the same stream. </a:t>
            </a:r>
            <a:r>
              <a:rPr lang="en-US" altLang="zh-CN" baseline="0" dirty="0" smtClean="0"/>
              <a:t>Suppose we allocate 1 Mbps to node 0, how much bandwidth should we allocate to S1?</a:t>
            </a:r>
            <a:endParaRPr lang="en-US" altLang="zh-CN" baseline="0" dirty="0" smtClean="0"/>
          </a:p>
          <a:p>
            <a:r>
              <a:rPr lang="en-US" altLang="zh-CN" baseline="0" dirty="0" smtClean="0"/>
              <a:t>The bandwidth allocated to S1 should be the bandwidth allocated to its parent times by its weight proportion, which is its own weight divided by the sum weight of its sibling nodes. </a:t>
            </a:r>
            <a:endParaRPr lang="en-US" altLang="zh-CN" baseline="0" dirty="0" smtClean="0"/>
          </a:p>
          <a:p>
            <a:endParaRPr lang="en-US" altLang="zh-CN" baseline="0" dirty="0" smtClean="0"/>
          </a:p>
          <a:p>
            <a:r>
              <a:rPr lang="en-US" altLang="zh-CN" baseline="0" dirty="0" smtClean="0"/>
              <a:t>At the beginning, it gets one third of its parent’s bandwidth, after S2 completes, S1 will share the bandwidth with S3. when S1 completes, S3 can use all the bandwidth.</a:t>
            </a:r>
            <a:endParaRPr lang="en-US" altLang="zh-CN" dirty="0" smtClean="0"/>
          </a:p>
          <a:p>
            <a:endParaRPr lang="en-US" altLang="zh-CN" dirty="0" smtClean="0"/>
          </a:p>
          <a:p>
            <a:endParaRPr lang="en-US" altLang="zh-CN" dirty="0" smtClean="0"/>
          </a:p>
          <a:p>
            <a:r>
              <a:rPr lang="en-US" altLang="zh-CN" i="1" baseline="0" dirty="0" smtClean="0">
                <a:solidFill>
                  <a:schemeClr val="accent2"/>
                </a:solidFill>
              </a:rPr>
              <a:t>Weights here describe the relative proportion of available resources. </a:t>
            </a:r>
            <a:endParaRPr lang="en-US" altLang="zh-CN" i="1" dirty="0" smtClean="0">
              <a:solidFill>
                <a:schemeClr val="accent2"/>
              </a:solidFill>
            </a:endParaRPr>
          </a:p>
          <a:p>
            <a:r>
              <a:rPr lang="en-US" altLang="zh-CN" i="1" dirty="0" smtClean="0">
                <a:solidFill>
                  <a:schemeClr val="accent2"/>
                </a:solidFill>
              </a:rPr>
              <a:t>The purpose of prioritization is to allow an endpoint to express how it would prefer its peer to allocate resources when managing concurrent streams. </a:t>
            </a:r>
            <a:endParaRPr lang="en-US" altLang="zh-CN" i="1" dirty="0" smtClean="0">
              <a:solidFill>
                <a:schemeClr val="accent2"/>
              </a:solidFill>
            </a:endParaRPr>
          </a:p>
          <a:p>
            <a:r>
              <a:rPr lang="en-US" altLang="zh-CN" i="1" dirty="0" smtClean="0">
                <a:solidFill>
                  <a:schemeClr val="accent2"/>
                </a:solidFill>
              </a:rPr>
              <a:t>Streams can be prioritized by marking them as dependent on the completion of other streams. Each dependency is assigned a relative weight, a number that is used to determine the relative proportion of available resources that are assigned to streams dependent on the same stream.</a:t>
            </a:r>
            <a:endParaRPr lang="zh-CN" altLang="en-US" i="1" dirty="0">
              <a:solidFill>
                <a:schemeClr val="accent2"/>
              </a:solidFill>
            </a:endParaRPr>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if we can apply exclusive delivery?</a:t>
            </a:r>
            <a:endParaRPr lang="en-US" baseline="0" dirty="0" smtClean="0"/>
          </a:p>
          <a:p>
            <a:endParaRPr lang="en-US" baseline="0" dirty="0" smtClean="0"/>
          </a:p>
          <a:p>
            <a:r>
              <a:rPr lang="en-US" baseline="0" dirty="0" smtClean="0"/>
              <a:t>Although it wont reduce the total download time, the previous streams can complete transfer earlier, thus the browser can execute or display them to users earlier. In this way, it shows the potential of improving user experience.</a:t>
            </a:r>
            <a:endParaRPr lang="en-US" baseline="0"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can we do to optimize </a:t>
            </a:r>
            <a:r>
              <a:rPr lang="en-US" altLang="zh-CN" baseline="0" dirty="0" smtClean="0"/>
              <a:t>mobile</a:t>
            </a:r>
            <a:r>
              <a:rPr lang="en-US" baseline="0" dirty="0" smtClean="0"/>
              <a:t> browsing? We have several intuitions. </a:t>
            </a:r>
            <a:endParaRPr lang="en-US" baseline="0" dirty="0" smtClean="0"/>
          </a:p>
          <a:p>
            <a:r>
              <a:rPr lang="en-US" baseline="0" dirty="0" smtClean="0"/>
              <a:t>First, we could prioritize rendering resources by utilizing Http/2 dependency tree.</a:t>
            </a:r>
            <a:endParaRPr lang="en-US" baseline="0" dirty="0" smtClean="0"/>
          </a:p>
          <a:p>
            <a:endParaRPr lang="en-US" baseline="0" dirty="0" smtClean="0"/>
          </a:p>
          <a:p>
            <a:r>
              <a:rPr lang="en-US" baseline="0" dirty="0" smtClean="0"/>
              <a:t>Next, usually mobile devices have multiple interfaces, we can aggregate their bandwidth by applying multipath transport protocol.</a:t>
            </a:r>
            <a:endParaRPr lang="en-US" baseline="0" dirty="0" smtClean="0"/>
          </a:p>
          <a:p>
            <a:endParaRPr lang="en-US" baseline="0" dirty="0" smtClean="0"/>
          </a:p>
          <a:p>
            <a:r>
              <a:rPr lang="en-US" dirty="0" smtClean="0"/>
              <a:t>At last but not least, we could improve the CPU and network utilization by reducing object completion time, we can achieve</a:t>
            </a:r>
            <a:r>
              <a:rPr lang="en-US" baseline="0" dirty="0" smtClean="0"/>
              <a:t> this by applying exclusive delivery. Here’s an example illustrating the potential of exclusive delivery. </a:t>
            </a:r>
            <a:endParaRPr lang="en-US" baseline="0" dirty="0" smtClean="0"/>
          </a:p>
          <a:p>
            <a:endParaRPr lang="en-US" baseline="0" dirty="0" smtClean="0"/>
          </a:p>
          <a:p>
            <a:r>
              <a:rPr lang="en-US" baseline="0" dirty="0" smtClean="0"/>
              <a:t>Here’s an animation, if two people want to browse our homepage , they click the </a:t>
            </a:r>
            <a:r>
              <a:rPr lang="en-US" baseline="0" dirty="0" err="1" smtClean="0"/>
              <a:t>url</a:t>
            </a:r>
            <a:r>
              <a:rPr lang="en-US" baseline="0" dirty="0" smtClean="0"/>
              <a:t> at the same time, the person using the phone on the right side will see the icon of our group first, then the news about I published a paper on </a:t>
            </a:r>
            <a:r>
              <a:rPr lang="en-US" baseline="0" dirty="0" err="1" smtClean="0"/>
              <a:t>mobicom</a:t>
            </a:r>
            <a:r>
              <a:rPr lang="en-US" baseline="0" dirty="0" smtClean="0"/>
              <a:t> then the news that my advisor was invited to organize rising stars forum of </a:t>
            </a:r>
            <a:r>
              <a:rPr lang="en-US" baseline="0" dirty="0" err="1" smtClean="0"/>
              <a:t>mobisys</a:t>
            </a:r>
            <a:r>
              <a:rPr lang="en-US" baseline="0" dirty="0" smtClean="0"/>
              <a:t> this year. So although the PLD on the two smartphones are the same, but the person using the phone on the right side would definitely have better user experience.</a:t>
            </a:r>
            <a:endParaRPr lang="en-US" baseline="0" dirty="0" smtClean="0"/>
          </a:p>
          <a:p>
            <a:endParaRPr lang="en-US" baseline="0" dirty="0" smtClean="0"/>
          </a:p>
          <a:p>
            <a:r>
              <a:rPr lang="en-US" baseline="0" dirty="0" smtClean="0"/>
              <a:t>But it’s not easy to achieve those goals, there are several challenges here.</a:t>
            </a:r>
            <a:endParaRPr lang="en-US" baseline="0" dirty="0" smtClean="0"/>
          </a:p>
          <a:p>
            <a:r>
              <a:rPr lang="en-US" baseline="0" dirty="0" smtClean="0"/>
              <a:t>First of all, speaking of scheduling, there is always a tradeoff between fairness and efficiency .</a:t>
            </a:r>
            <a:endParaRPr lang="en-US" baseline="0" dirty="0" smtClean="0"/>
          </a:p>
          <a:p>
            <a:r>
              <a:rPr lang="en-US" baseline="0" dirty="0" smtClean="0"/>
              <a:t>And Path heterogeneity often causes performance degradation for multipath protocols on mobile devices.</a:t>
            </a:r>
            <a:endParaRPr lang="en-US" baseline="0" dirty="0" smtClean="0"/>
          </a:p>
          <a:p>
            <a:r>
              <a:rPr lang="en-US" baseline="0" dirty="0" smtClean="0"/>
              <a:t>Path loss is also a challenge for MP protocol, since it can cause head-of-line blocking problem</a:t>
            </a:r>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dirty="0" smtClean="0"/>
              <a:t>The first thing we need</a:t>
            </a:r>
            <a:r>
              <a:rPr lang="en-US" baseline="0" dirty="0" smtClean="0"/>
              <a:t> to do is to choose a multipath protocol. We chose the MPQUIC.</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Let’s start with</a:t>
            </a:r>
            <a:r>
              <a:rPr lang="en-US" sz="1200" kern="1200" baseline="0" dirty="0" smtClean="0">
                <a:solidFill>
                  <a:schemeClr val="tx1"/>
                </a:solidFill>
                <a:effectLst/>
                <a:latin typeface="+mn-lt"/>
                <a:ea typeface="+mn-ea"/>
                <a:cs typeface="+mn-cs"/>
              </a:rPr>
              <a:t> a brief introduction of QUIC.</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QUIC is a transport layer network protocol initially developed by Google.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1" kern="1200" dirty="0" smtClean="0">
                <a:solidFill>
                  <a:schemeClr val="tx1"/>
                </a:solidFill>
                <a:effectLst/>
                <a:latin typeface="+mn-lt"/>
                <a:ea typeface="+mn-ea"/>
                <a:cs typeface="+mn-cs"/>
              </a:rPr>
              <a:t>It collapses the functions of the classical </a:t>
            </a:r>
            <a:r>
              <a:rPr lang="en-US" sz="1200" kern="1200" dirty="0" smtClean="0">
                <a:solidFill>
                  <a:schemeClr val="tx1"/>
                </a:solidFill>
                <a:effectLst/>
                <a:latin typeface="+mn-lt"/>
                <a:ea typeface="+mn-ea"/>
                <a:cs typeface="+mn-cs"/>
              </a:rPr>
              <a:t>HTTP/2, TLS and TCP protocols into a single application layer protocol </a:t>
            </a:r>
            <a:r>
              <a:rPr lang="en-US" sz="1200" b="1" kern="1200" dirty="0" smtClean="0">
                <a:solidFill>
                  <a:schemeClr val="tx1"/>
                </a:solidFill>
                <a:effectLst/>
                <a:latin typeface="+mn-lt"/>
                <a:ea typeface="+mn-ea"/>
                <a:cs typeface="+mn-cs"/>
              </a:rPr>
              <a:t>that runs over UDP</a:t>
            </a:r>
            <a:r>
              <a:rPr lang="en-U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Since</a:t>
            </a:r>
            <a:r>
              <a:rPr lang="en-US" sz="1200" kern="1200" baseline="0" dirty="0" smtClean="0">
                <a:solidFill>
                  <a:schemeClr val="tx1"/>
                </a:solidFill>
                <a:effectLst/>
                <a:latin typeface="+mn-lt"/>
                <a:ea typeface="+mn-ea"/>
                <a:cs typeface="+mn-cs"/>
              </a:rPr>
              <a:t> it's an application layer protocol, it can facilitate rapid deployment.</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1" kern="1200" dirty="0" smtClean="0">
                <a:solidFill>
                  <a:schemeClr val="tx1"/>
                </a:solidFill>
                <a:effectLst/>
                <a:latin typeface="+mn-lt"/>
                <a:ea typeface="+mn-ea"/>
                <a:cs typeface="+mn-cs"/>
              </a:rPr>
              <a:t>The payload of a QUIC packet contains one or more frames. Frames carry stream data and control information while QUIC packets act as their "containers”.</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sz="1200" b="0" i="0" kern="1200" dirty="0" smtClean="0">
                <a:solidFill>
                  <a:schemeClr val="tx1"/>
                </a:solidFill>
                <a:effectLst/>
                <a:latin typeface="+mn-lt"/>
                <a:ea typeface="+mn-ea"/>
                <a:cs typeface="+mn-cs"/>
              </a:rPr>
              <a:t>in November 2018, fellow IETF members gave their official approval that HTTP-over-QUIC became HTTP/3</a:t>
            </a:r>
            <a:endParaRPr lang="en-US"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MPQUIC is a multipath extension of </a:t>
            </a:r>
            <a:r>
              <a:rPr lang="en-US" altLang="zh-CN" baseline="0" dirty="0" smtClean="0"/>
              <a:t>QUIC.</a:t>
            </a:r>
            <a:endParaRPr lang="en-US" altLang="zh-CN" baseline="0" dirty="0" smtClean="0"/>
          </a:p>
          <a:p>
            <a:r>
              <a:rPr lang="en-US" sz="1200" kern="1200" dirty="0" smtClean="0">
                <a:solidFill>
                  <a:schemeClr val="tx1"/>
                </a:solidFill>
                <a:effectLst/>
                <a:latin typeface="+mn-lt"/>
                <a:ea typeface="+mn-ea"/>
                <a:cs typeface="+mn-cs"/>
              </a:rPr>
              <a:t>According</a:t>
            </a:r>
            <a:r>
              <a:rPr lang="en-US" sz="1200" kern="1200" baseline="0" dirty="0" smtClean="0">
                <a:solidFill>
                  <a:schemeClr val="tx1"/>
                </a:solidFill>
                <a:effectLst/>
                <a:latin typeface="+mn-lt"/>
                <a:ea typeface="+mn-ea"/>
                <a:cs typeface="+mn-cs"/>
              </a:rPr>
              <a:t> to the work published in </a:t>
            </a:r>
            <a:r>
              <a:rPr lang="en-US" sz="1200" kern="1200" baseline="0" dirty="0" err="1" smtClean="0">
                <a:solidFill>
                  <a:schemeClr val="tx1"/>
                </a:solidFill>
                <a:effectLst/>
                <a:latin typeface="+mn-lt"/>
                <a:ea typeface="+mn-ea"/>
                <a:cs typeface="+mn-cs"/>
              </a:rPr>
              <a:t>Conext</a:t>
            </a:r>
            <a:r>
              <a:rPr lang="en-US" sz="1200" kern="1200" baseline="0" dirty="0" smtClean="0">
                <a:solidFill>
                  <a:schemeClr val="tx1"/>
                </a:solidFill>
                <a:effectLst/>
                <a:latin typeface="+mn-lt"/>
                <a:ea typeface="+mn-ea"/>
                <a:cs typeface="+mn-cs"/>
              </a:rPr>
              <a:t> 2017, </a:t>
            </a:r>
            <a:r>
              <a:rPr lang="en-US" sz="1200" kern="1200" dirty="0" smtClean="0">
                <a:solidFill>
                  <a:schemeClr val="tx1"/>
                </a:solidFill>
                <a:effectLst/>
                <a:latin typeface="+mn-lt"/>
                <a:ea typeface="+mn-ea"/>
                <a:cs typeface="+mn-cs"/>
              </a:rPr>
              <a:t>performance of single-path TCP and single-path QUIC are similar, while MPQUIC can outperform MPTCP. In </a:t>
            </a:r>
            <a:r>
              <a:rPr lang="en-US" sz="1200" kern="1200" dirty="0" err="1" smtClean="0">
                <a:solidFill>
                  <a:schemeClr val="tx1"/>
                </a:solidFill>
                <a:effectLst/>
                <a:latin typeface="+mn-lt"/>
                <a:ea typeface="+mn-ea"/>
                <a:cs typeface="+mn-cs"/>
              </a:rPr>
              <a:t>lossy</a:t>
            </a:r>
            <a:r>
              <a:rPr lang="en-US" sz="1200" kern="1200" dirty="0" smtClean="0">
                <a:solidFill>
                  <a:schemeClr val="tx1"/>
                </a:solidFill>
                <a:effectLst/>
                <a:latin typeface="+mn-lt"/>
                <a:ea typeface="+mn-ea"/>
                <a:cs typeface="+mn-cs"/>
              </a:rPr>
              <a:t> scenarios, (MP)QUIC is more suited than (MP)TCP.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smtClean="0"/>
          </a:p>
          <a:p>
            <a:r>
              <a:rPr lang="en-US" altLang="zh-CN" dirty="0" smtClean="0"/>
              <a:t>Multipath QUIC uses the same STREAM frames as QUIC to carry data,</a:t>
            </a:r>
            <a:r>
              <a:rPr lang="en-US" altLang="zh-CN" baseline="0" dirty="0" smtClean="0"/>
              <a:t> and </a:t>
            </a:r>
            <a:r>
              <a:rPr lang="en-US" altLang="zh-CN" dirty="0" smtClean="0"/>
              <a:t>Frames are independent of the packets carrying them.</a:t>
            </a:r>
            <a:endParaRPr lang="en-US" altLang="zh-CN" dirty="0" smtClean="0"/>
          </a:p>
          <a:p>
            <a:r>
              <a:rPr lang="en-US" altLang="zh-CN" baseline="0" dirty="0" smtClean="0"/>
              <a:t>MPTCP has to decide which data should be sent on which path, MPQUIC further needs to determine which control frame will be sent on which path. </a:t>
            </a:r>
            <a:r>
              <a:rPr lang="en-US" altLang="zh-CN" b="1" baseline="0" dirty="0" smtClean="0"/>
              <a:t>This provides us the opportunity for uplink ACK scheduling.</a:t>
            </a:r>
            <a:endParaRPr lang="en-US" altLang="zh-CN" b="1"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sz="1200" kern="1200" dirty="0" smtClean="0">
                <a:solidFill>
                  <a:schemeClr val="tx1"/>
                </a:solidFill>
                <a:effectLst/>
                <a:latin typeface="+mn-lt"/>
                <a:ea typeface="+mn-ea"/>
                <a:cs typeface="+mn-cs"/>
              </a:rPr>
              <a:t>When a packet is marked as lost, MPTCP is forced to (re)transmit data in sequence over each path to cope with </a:t>
            </a:r>
            <a:r>
              <a:rPr lang="en-US" sz="1200" kern="1200" dirty="0" err="1" smtClean="0">
                <a:solidFill>
                  <a:schemeClr val="tx1"/>
                </a:solidFill>
                <a:effectLst/>
                <a:latin typeface="+mn-lt"/>
                <a:ea typeface="+mn-ea"/>
                <a:cs typeface="+mn-cs"/>
              </a:rPr>
              <a:t>middleboxes</a:t>
            </a:r>
            <a:r>
              <a:rPr lang="en-US" sz="1200" kern="1200" dirty="0" smtClean="0">
                <a:solidFill>
                  <a:schemeClr val="tx1"/>
                </a:solidFill>
                <a:effectLst/>
                <a:latin typeface="+mn-lt"/>
                <a:ea typeface="+mn-ea"/>
                <a:cs typeface="+mn-cs"/>
              </a:rPr>
              <a:t>. However</a:t>
            </a:r>
            <a:r>
              <a:rPr lang="en-US" sz="1200" kern="1200" baseline="0" dirty="0" smtClean="0">
                <a:solidFill>
                  <a:schemeClr val="tx1"/>
                </a:solidFill>
                <a:effectLst/>
                <a:latin typeface="+mn-lt"/>
                <a:ea typeface="+mn-ea"/>
                <a:cs typeface="+mn-cs"/>
              </a:rPr>
              <a:t>, in </a:t>
            </a:r>
            <a:r>
              <a:rPr lang="en-US" sz="1200" kern="1200" baseline="0" dirty="0" err="1" smtClean="0">
                <a:solidFill>
                  <a:schemeClr val="tx1"/>
                </a:solidFill>
                <a:effectLst/>
                <a:latin typeface="+mn-lt"/>
                <a:ea typeface="+mn-ea"/>
                <a:cs typeface="+mn-cs"/>
              </a:rPr>
              <a:t>mpquic</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its frames are not necessarily retransmitted over the same path.</a:t>
            </a:r>
            <a:r>
              <a:rPr lang="en-US" sz="1200" kern="1200" baseline="0" dirty="0" smtClean="0">
                <a:solidFill>
                  <a:schemeClr val="tx1"/>
                </a:solidFill>
                <a:effectLst/>
                <a:latin typeface="+mn-lt"/>
                <a:ea typeface="+mn-ea"/>
                <a:cs typeface="+mn-cs"/>
              </a:rPr>
              <a:t> Thus </a:t>
            </a:r>
            <a:r>
              <a:rPr lang="en-US" sz="1200" kern="1200" dirty="0" smtClean="0">
                <a:solidFill>
                  <a:schemeClr val="tx1"/>
                </a:solidFill>
                <a:effectLst/>
                <a:latin typeface="+mn-lt"/>
                <a:ea typeface="+mn-ea"/>
                <a:cs typeface="+mn-cs"/>
              </a:rPr>
              <a:t>Retransmission strategy is more flexible in MPQUIC than in MPTCP.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sz="1200" kern="1200" dirty="0" smtClean="0">
              <a:solidFill>
                <a:schemeClr val="tx1"/>
              </a:solidFill>
              <a:effectLst/>
              <a:latin typeface="+mn-lt"/>
              <a:ea typeface="+mn-ea"/>
              <a:cs typeface="+mn-cs"/>
            </a:endParaRPr>
          </a:p>
          <a:p>
            <a:r>
              <a:rPr lang="en-US" altLang="zh-CN" baseline="0" dirty="0" smtClean="0"/>
              <a:t>What’s more, MPQUIC inherently knows the stream details when streams arrive.</a:t>
            </a:r>
            <a:endParaRPr lang="en-US" altLang="zh-CN" baseline="0" dirty="0" smtClean="0"/>
          </a:p>
          <a:p>
            <a:r>
              <a:rPr lang="en-US" altLang="zh-CN" baseline="0" dirty="0" smtClean="0"/>
              <a:t>The details include the size of each stream and priority information from above layers, which enables us to do fine-grained scheduling.</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endParaRPr lang="en-US" dirty="0" smtClean="0"/>
          </a:p>
          <a:p>
            <a:endParaRPr lang="en-US" altLang="zh-CN" baseline="0" dirty="0" smtClean="0"/>
          </a:p>
        </p:txBody>
      </p:sp>
      <p:sp>
        <p:nvSpPr>
          <p:cNvPr id="4" name="Slide Number Placeholder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Next, we designed</a:t>
            </a:r>
            <a:r>
              <a:rPr lang="en-US" altLang="zh-CN" baseline="0" dirty="0" smtClean="0"/>
              <a:t> a downlink scheduler to reduce the average stream completion time.</a:t>
            </a:r>
            <a:endParaRPr lang="en-US" altLang="zh-CN" dirty="0" smtClean="0"/>
          </a:p>
          <a:p>
            <a:r>
              <a:rPr lang="en-US" altLang="zh-CN" dirty="0" smtClean="0"/>
              <a:t>To begin with, we have</a:t>
            </a:r>
            <a:r>
              <a:rPr lang="en-US" altLang="zh-CN" baseline="0" dirty="0" smtClean="0"/>
              <a:t> a set of streams to be transferred, first we do the stream ordering.</a:t>
            </a:r>
            <a:endParaRPr lang="en-US" altLang="zh-CN" baseline="0" dirty="0" smtClean="0"/>
          </a:p>
          <a:p>
            <a:r>
              <a:rPr lang="en-US" altLang="zh-CN" baseline="0" dirty="0" smtClean="0"/>
              <a:t>There has already been several fair schedulers that can allocate resources proportionally to guarantee fairness.</a:t>
            </a:r>
            <a:endParaRPr lang="en-US" altLang="zh-CN" baseline="0" dirty="0" smtClean="0"/>
          </a:p>
          <a:p>
            <a:r>
              <a:rPr lang="en-US" altLang="zh-CN" b="1" baseline="0" dirty="0" smtClean="0"/>
              <a:t>The streams will complete in a specific order with the fair schedulers. If we achieve the same completion order with those fair schedulers, we can achieve the same fairness with them.</a:t>
            </a:r>
            <a:endParaRPr lang="en-US" altLang="zh-CN" b="1" baseline="0" dirty="0" smtClean="0"/>
          </a:p>
          <a:p>
            <a:r>
              <a:rPr lang="en-US" altLang="zh-CN" b="1" dirty="0" smtClean="0"/>
              <a:t>For</a:t>
            </a:r>
            <a:r>
              <a:rPr lang="en-US" altLang="zh-CN" b="1" baseline="0" dirty="0" smtClean="0"/>
              <a:t> </a:t>
            </a:r>
            <a:r>
              <a:rPr lang="en-US" altLang="zh-CN" b="1" dirty="0" smtClean="0"/>
              <a:t>example, the stream completion order here </a:t>
            </a:r>
            <a:r>
              <a:rPr lang="en-US" altLang="zh-CN" b="1" baseline="0" dirty="0" smtClean="0"/>
              <a:t>should be S2, S1,S3</a:t>
            </a:r>
            <a:endParaRPr lang="en-US" altLang="zh-CN" b="1" baseline="0" dirty="0" smtClean="0"/>
          </a:p>
          <a:p>
            <a:endParaRPr lang="en-US" altLang="zh-CN" baseline="0" dirty="0" smtClean="0"/>
          </a:p>
          <a:p>
            <a:r>
              <a:rPr lang="en-US" altLang="zh-CN" baseline="0" dirty="0" smtClean="0"/>
              <a:t>Now we have an ordered set of streams, and it’s time to do the stream scheduling.</a:t>
            </a:r>
            <a:endParaRPr lang="en-US" altLang="zh-CN" baseline="0" dirty="0" smtClean="0"/>
          </a:p>
          <a:p>
            <a:r>
              <a:rPr lang="en-US" altLang="zh-CN" baseline="0" dirty="0" smtClean="0"/>
              <a:t>Our goal for each stream is to make it complete transfer on all paths simultaneously in order to make it complete transfer as soon as possible to reduce stream transfer time. </a:t>
            </a:r>
            <a:endParaRPr lang="en-US" altLang="zh-CN" baseline="0" dirty="0" smtClean="0"/>
          </a:p>
          <a:p>
            <a:r>
              <a:rPr lang="en-US" altLang="zh-CN" baseline="0" dirty="0" smtClean="0"/>
              <a:t>We need a few steps to achieve this. First, we select a stream according to the ordering, for example, we should choose S2 first, then S1, and S3 at last.</a:t>
            </a:r>
            <a:endParaRPr lang="en-US" altLang="zh-CN" baseline="0" dirty="0" smtClean="0"/>
          </a:p>
          <a:p>
            <a:r>
              <a:rPr lang="en-US" altLang="zh-CN" baseline="0" dirty="0" smtClean="0"/>
              <a:t>For the selected stream, we allocate byte quotas to be sent on all paths, to make it complete transfer on all paths simultaneously. Here </a:t>
            </a:r>
            <a:r>
              <a:rPr lang="en-US" altLang="zh-CN" dirty="0" smtClean="0"/>
              <a:t>we consider path bandwidth, RTT, and queuing time of previous allocated streams.</a:t>
            </a:r>
            <a:endParaRPr lang="en-US" altLang="zh-CN" dirty="0" smtClean="0"/>
          </a:p>
          <a:p>
            <a:r>
              <a:rPr lang="en-US" altLang="zh-CN" dirty="0" smtClean="0"/>
              <a:t>Then we update total queuing</a:t>
            </a:r>
            <a:r>
              <a:rPr lang="en-US" altLang="zh-CN" baseline="0" dirty="0" smtClean="0"/>
              <a:t> time for each path and loop to step one to process the next stream.</a:t>
            </a:r>
            <a:endParaRPr lang="en-US" altLang="zh-CN" baseline="0" dirty="0" smtClean="0"/>
          </a:p>
          <a:p>
            <a:r>
              <a:rPr lang="en-US" altLang="zh-CN" baseline="0" dirty="0" smtClean="0"/>
              <a:t>After the scheduling, we delivery the streams as scheduled, </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defRPr/>
            </a:pPr>
            <a:r>
              <a:rPr lang="en-US" altLang="zh-CN" baseline="0" dirty="0" smtClean="0"/>
              <a:t>we have already achieved exclusive delivery, since each stream is to be completed on all paths simultaneously, so at any time, there will only be one stream </a:t>
            </a:r>
            <a:r>
              <a:rPr lang="en-US" altLang="zh-CN" baseline="0" dirty="0" err="1" smtClean="0"/>
              <a:t>transfered</a:t>
            </a:r>
            <a:r>
              <a:rPr lang="en-US" altLang="zh-CN" baseline="0" dirty="0" smtClean="0"/>
              <a:t> to client.</a:t>
            </a:r>
            <a:endParaRPr lang="zh-CN" altLang="en-US" dirty="0" smtClean="0"/>
          </a:p>
        </p:txBody>
      </p:sp>
      <p:sp>
        <p:nvSpPr>
          <p:cNvPr id="4" name="灯片编号占位符 3"/>
          <p:cNvSpPr>
            <a:spLocks noGrp="1"/>
          </p:cNvSpPr>
          <p:nvPr>
            <p:ph type="sldNum" sz="quarter" idx="10"/>
          </p:nvPr>
        </p:nvSpPr>
        <p:spPr/>
        <p:txBody>
          <a:bodyPr/>
          <a:lstStyle/>
          <a:p>
            <a:fld id="{60B12AC3-9EF0-4B96-97EE-DEDAC3ED71C3}"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Title 1"/>
          <p:cNvSpPr>
            <a:spLocks noGrp="1"/>
          </p:cNvSpPr>
          <p:nvPr>
            <p:ph type="ctrTitle"/>
          </p:nvPr>
        </p:nvSpPr>
        <p:spPr>
          <a:xfrm>
            <a:off x="355041" y="810707"/>
            <a:ext cx="11443262" cy="1399094"/>
          </a:xfrm>
          <a:prstGeom prst="rect">
            <a:avLst/>
          </a:prstGeom>
        </p:spPr>
        <p:txBody>
          <a:bodyPr anchor="ctr"/>
          <a:lstStyle>
            <a:lvl1pPr algn="ctr">
              <a:lnSpc>
                <a:spcPct val="130000"/>
              </a:lnSpc>
              <a:defRPr>
                <a:solidFill>
                  <a:schemeClr val="tx1"/>
                </a:solidFill>
                <a:effectLst/>
                <a:latin typeface="+mj-lt"/>
              </a:defRPr>
            </a:lvl1pPr>
          </a:lstStyle>
          <a:p>
            <a:endParaRPr lang="en-US" sz="3600" b="1" dirty="0">
              <a:solidFill>
                <a:schemeClr val="tx1"/>
              </a:solidFill>
            </a:endParaRPr>
          </a:p>
        </p:txBody>
      </p:sp>
      <p:sp>
        <p:nvSpPr>
          <p:cNvPr id="8" name="Subtitle 2"/>
          <p:cNvSpPr>
            <a:spLocks noGrp="1"/>
          </p:cNvSpPr>
          <p:nvPr>
            <p:ph type="subTitle" idx="1"/>
          </p:nvPr>
        </p:nvSpPr>
        <p:spPr>
          <a:xfrm>
            <a:off x="917303" y="3012708"/>
            <a:ext cx="10428904" cy="3176337"/>
          </a:xfrm>
          <a:prstGeom prst="rect">
            <a:avLst/>
          </a:prstGeom>
        </p:spPr>
        <p:txBody>
          <a:bodyPr/>
          <a:lstStyle>
            <a:lvl1pPr marL="0" indent="0">
              <a:buNone/>
              <a:defRPr>
                <a:effectLst/>
                <a:latin typeface="Arial" panose="020B0604020202090204" pitchFamily="34" charset="0"/>
                <a:ea typeface="Arial" panose="020B0604020202090204" pitchFamily="34" charset="0"/>
                <a:cs typeface="Arial" panose="020B0604020202090204" pitchFamily="34" charset="0"/>
              </a:defRPr>
            </a:lvl1pPr>
          </a:lstStyle>
          <a:p>
            <a:pPr algn="l">
              <a:lnSpc>
                <a:spcPct val="150000"/>
              </a:lnSpc>
            </a:pPr>
            <a:endParaRPr lang="en-US" sz="2400" b="1" dirty="0">
              <a:solidFill>
                <a:srgbClr val="000000"/>
              </a:solidFill>
            </a:endParaRPr>
          </a:p>
        </p:txBody>
      </p:sp>
    </p:spTree>
  </p:cSld>
  <p:clrMapOvr>
    <a:masterClrMapping/>
  </p:clrMapOvr>
  <p:transition spd="med">
    <p:cu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9" name="Rectangle 9"/>
          <p:cNvSpPr>
            <a:spLocks noChangeArrowheads="1"/>
          </p:cNvSpPr>
          <p:nvPr userDrawn="1"/>
        </p:nvSpPr>
        <p:spPr bwMode="auto">
          <a:xfrm>
            <a:off x="-7013" y="6537704"/>
            <a:ext cx="12199013" cy="326571"/>
          </a:xfrm>
          <a:prstGeom prst="rect">
            <a:avLst/>
          </a:prstGeom>
          <a:solidFill>
            <a:schemeClr val="accent4"/>
          </a:solidFill>
          <a:ln w="9525">
            <a:noFill/>
            <a:miter lim="800000"/>
          </a:ln>
          <a:effectLst/>
        </p:spPr>
        <p:txBody>
          <a:bodyPr wrap="none" anchor="ctr"/>
          <a:lstStyle/>
          <a:p>
            <a:endParaRPr lang="zh-CN" altLang="en-US" sz="2400">
              <a:solidFill>
                <a:schemeClr val="tx1"/>
              </a:solidFill>
              <a:latin typeface="Times New Roman" panose="02020603050405020304" charset="0"/>
              <a:ea typeface="宋体" panose="02010600030101010101" pitchFamily="2" charset="-122"/>
            </a:endParaRPr>
          </a:p>
        </p:txBody>
      </p:sp>
      <p:sp>
        <p:nvSpPr>
          <p:cNvPr id="15" name="Title 1"/>
          <p:cNvSpPr>
            <a:spLocks noGrp="1"/>
          </p:cNvSpPr>
          <p:nvPr>
            <p:ph type="title"/>
          </p:nvPr>
        </p:nvSpPr>
        <p:spPr>
          <a:xfrm>
            <a:off x="304800" y="218393"/>
            <a:ext cx="11599107" cy="673100"/>
          </a:xfrm>
          <a:prstGeom prst="rect">
            <a:avLst/>
          </a:prstGeom>
        </p:spPr>
        <p:txBody>
          <a:bodyPr anchor="ctr"/>
          <a:lstStyle>
            <a:lvl1pPr>
              <a:defRPr sz="2800" b="1" baseline="0">
                <a:solidFill>
                  <a:srgbClr val="0000C0"/>
                </a:solidFill>
                <a:effectLst/>
                <a:latin typeface="Arial" panose="020B0604020202090204" pitchFamily="34" charset="0"/>
                <a:ea typeface="Arial" panose="020B0604020202090204" pitchFamily="34" charset="0"/>
                <a:cs typeface="Arial" panose="020B0604020202090204" pitchFamily="34" charset="0"/>
              </a:defRPr>
            </a:lvl1pPr>
          </a:lstStyle>
          <a:p>
            <a:endParaRPr lang="en-US" dirty="0"/>
          </a:p>
        </p:txBody>
      </p:sp>
      <p:sp>
        <p:nvSpPr>
          <p:cNvPr id="16" name="Content Placeholder 2"/>
          <p:cNvSpPr>
            <a:spLocks noGrp="1"/>
          </p:cNvSpPr>
          <p:nvPr>
            <p:ph idx="1" hasCustomPrompt="1"/>
          </p:nvPr>
        </p:nvSpPr>
        <p:spPr>
          <a:xfrm>
            <a:off x="304800" y="899207"/>
            <a:ext cx="11599333" cy="5387293"/>
          </a:xfrm>
          <a:prstGeom prst="rect">
            <a:avLst/>
          </a:prstGeom>
        </p:spPr>
        <p:txBody>
          <a:bodyPr/>
          <a:lstStyle>
            <a:lvl1pPr marL="252095" indent="-252095">
              <a:lnSpc>
                <a:spcPct val="150000"/>
              </a:lnSpc>
              <a:spcBef>
                <a:spcPts val="0"/>
              </a:spcBef>
              <a:defRPr b="0" i="0">
                <a:ln>
                  <a:noFill/>
                </a:ln>
                <a:solidFill>
                  <a:schemeClr val="tx1"/>
                </a:solidFill>
                <a:effectLst/>
                <a:latin typeface="Arial" panose="020B0604020202090204" pitchFamily="34" charset="0"/>
                <a:ea typeface="Arial" panose="020B0604020202090204" pitchFamily="34" charset="0"/>
                <a:cs typeface="Arial" panose="020B0604020202090204" pitchFamily="34" charset="0"/>
              </a:defRPr>
            </a:lvl1pPr>
            <a:lvl2pPr marL="504190" indent="-252095">
              <a:lnSpc>
                <a:spcPct val="150000"/>
              </a:lnSpc>
              <a:spcBef>
                <a:spcPts val="0"/>
              </a:spcBef>
              <a:buClr>
                <a:srgbClr val="0000C0"/>
              </a:buClr>
              <a:defRPr b="0" i="0">
                <a:effectLst/>
                <a:latin typeface="Arial" panose="020B0604020202090204" pitchFamily="34" charset="0"/>
                <a:ea typeface="Arial" panose="020B0604020202090204" pitchFamily="34" charset="0"/>
                <a:cs typeface="Arial" panose="020B0604020202090204" pitchFamily="34" charset="0"/>
              </a:defRPr>
            </a:lvl2pPr>
            <a:lvl3pPr marL="756285" indent="-252095">
              <a:lnSpc>
                <a:spcPct val="150000"/>
              </a:lnSpc>
              <a:spcBef>
                <a:spcPts val="0"/>
              </a:spcBef>
              <a:defRPr b="0" i="0">
                <a:effectLst/>
                <a:latin typeface="Arial" panose="020B0604020202090204" pitchFamily="34" charset="0"/>
                <a:ea typeface="Arial" panose="020B0604020202090204" pitchFamily="34" charset="0"/>
                <a:cs typeface="Arial" panose="020B0604020202090204" pitchFamily="34" charset="0"/>
              </a:defRPr>
            </a:lvl3pPr>
            <a:lvl4pPr marL="1007745" indent="-252095">
              <a:lnSpc>
                <a:spcPct val="150000"/>
              </a:lnSpc>
              <a:spcBef>
                <a:spcPts val="0"/>
              </a:spcBef>
              <a:buSzPct val="80000"/>
              <a:buFont typeface="Wingdings" panose="05000000000000000000" pitchFamily="2" charset="2"/>
              <a:buChar char="Ø"/>
              <a:defRPr b="0" i="0">
                <a:effectLst/>
                <a:latin typeface="Arial" panose="020B0604020202090204" pitchFamily="34" charset="0"/>
                <a:ea typeface="Arial" panose="020B0604020202090204" pitchFamily="34" charset="0"/>
                <a:cs typeface="Arial" panose="020B0604020202090204" pitchFamily="34" charset="0"/>
              </a:defRPr>
            </a:lvl4pPr>
          </a:lstStyle>
          <a:p>
            <a:endParaRPr lang="en-US" altLang="zh-CN" dirty="0" smtClean="0"/>
          </a:p>
          <a:p>
            <a:pPr lvl="1"/>
            <a:endParaRPr lang="en-US" dirty="0" smtClean="0"/>
          </a:p>
          <a:p>
            <a:pPr lvl="2"/>
            <a:endParaRPr lang="en-US" dirty="0" smtClean="0"/>
          </a:p>
          <a:p>
            <a:pPr lvl="3"/>
            <a:endParaRPr lang="en-US" dirty="0" smtClean="0"/>
          </a:p>
          <a:p>
            <a:pPr lvl="3"/>
            <a:endParaRPr lang="en-US" dirty="0"/>
          </a:p>
        </p:txBody>
      </p:sp>
    </p:spTree>
  </p:cSld>
  <p:clrMapOvr>
    <a:masterClrMapping/>
  </p:clrMapOvr>
  <p:transition spd="med">
    <p:cu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cut/>
  </p:transition>
  <p:timing>
    <p:tnLst>
      <p:par>
        <p:cTn id="1" dur="indefinite" restart="never" nodeType="tmRoot"/>
      </p:par>
    </p:tnLst>
  </p:timing>
  <p:txStyles>
    <p:titleStyle>
      <a:lvl1pPr algn="l" rtl="0" eaLnBrk="0" fontAlgn="base" hangingPunct="0">
        <a:lnSpc>
          <a:spcPct val="90000"/>
        </a:lnSpc>
        <a:spcBef>
          <a:spcPct val="0"/>
        </a:spcBef>
        <a:spcAft>
          <a:spcPct val="0"/>
        </a:spcAft>
        <a:defRPr sz="3000" b="1" i="0">
          <a:solidFill>
            <a:schemeClr val="hlink"/>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6pPr>
      <a:lvl7pPr marL="9144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7pPr>
      <a:lvl8pPr marL="13716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8pPr>
      <a:lvl9pPr marL="18288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9pPr>
    </p:titleStyle>
    <p:bodyStyle>
      <a:lvl1pPr marL="285750" indent="-285750" algn="l" rtl="0" eaLnBrk="0" fontAlgn="base" hangingPunct="0">
        <a:lnSpc>
          <a:spcPct val="100000"/>
        </a:lnSpc>
        <a:spcBef>
          <a:spcPct val="30000"/>
        </a:spcBef>
        <a:spcAft>
          <a:spcPct val="0"/>
        </a:spcAft>
        <a:buClr>
          <a:srgbClr val="0000C0"/>
        </a:buClr>
        <a:buSzPct val="120000"/>
        <a:buFont typeface="Arial" panose="020B0604020202090204" pitchFamily="34" charset="0"/>
        <a:buChar char="•"/>
        <a:defRPr sz="2400" b="1">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1pPr>
      <a:lvl2pPr marL="742950" indent="-342900" algn="l" rtl="0" eaLnBrk="0" fontAlgn="base" hangingPunct="0">
        <a:lnSpc>
          <a:spcPct val="100000"/>
        </a:lnSpc>
        <a:spcBef>
          <a:spcPct val="30000"/>
        </a:spcBef>
        <a:spcAft>
          <a:spcPct val="0"/>
        </a:spcAft>
        <a:buClr>
          <a:schemeClr val="hlink"/>
        </a:buClr>
        <a:buFont typeface="LucidaGrande" charset="0"/>
        <a:buChar char="-"/>
        <a:defRPr lang="en-US" altLang="zh-CN" sz="2000" b="1" baseline="0" dirty="0" smtClean="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2pPr>
      <a:lvl3pPr marL="1028700" indent="-285750" algn="l" rtl="0" eaLnBrk="0" fontAlgn="base" hangingPunct="0">
        <a:lnSpc>
          <a:spcPct val="100000"/>
        </a:lnSpc>
        <a:spcBef>
          <a:spcPct val="30000"/>
        </a:spcBef>
        <a:spcAft>
          <a:spcPct val="0"/>
        </a:spcAft>
        <a:buClr>
          <a:srgbClr val="0033CC"/>
        </a:buClr>
        <a:buSzPct val="120000"/>
        <a:buFont typeface="Wingdings" panose="05000000000000000000" pitchFamily="2" charset="2"/>
        <a:buChar char="§"/>
        <a:defRPr lang="en-US" altLang="zh-CN" sz="1800" b="1" baseline="0" dirty="0" smtClean="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3pPr>
      <a:lvl4pPr marL="1238250" indent="-228600" algn="l" rtl="0" eaLnBrk="0" fontAlgn="base" hangingPunct="0">
        <a:lnSpc>
          <a:spcPct val="150000"/>
        </a:lnSpc>
        <a:spcBef>
          <a:spcPts val="25"/>
        </a:spcBef>
        <a:spcAft>
          <a:spcPct val="0"/>
        </a:spcAft>
        <a:buClr>
          <a:srgbClr val="0000C0"/>
        </a:buClr>
        <a:buSzPct val="40000"/>
        <a:buFont typeface="Wingdings" panose="05000000000000000000" pitchFamily="2" charset="2"/>
        <a:buChar char="q"/>
        <a:defRPr sz="1600" b="1" baseline="0">
          <a:solidFill>
            <a:schemeClr val="tx1"/>
          </a:solidFill>
          <a:effectLst>
            <a:outerShdw blurRad="38100" dist="38100" dir="2700000" algn="tl">
              <a:srgbClr val="C0C0C0"/>
            </a:outerShdw>
          </a:effectLst>
          <a:latin typeface="Garamond" panose="02020404030301010803" charset="0"/>
          <a:ea typeface="Garamond" panose="02020404030301010803" charset="0"/>
          <a:cs typeface="Garamond" panose="02020404030301010803"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image" Target="../media/image18.png"/><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21.png"/><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hyperlink" Target="https://soar.group/" TargetMode="Externa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p:nvPr/>
        </p:nvSpPr>
        <p:spPr>
          <a:xfrm>
            <a:off x="0" y="2622820"/>
            <a:ext cx="12192000" cy="1257928"/>
          </a:xfrm>
          <a:prstGeom prst="rect">
            <a:avLst/>
          </a:prstGeom>
        </p:spPr>
        <p:txBody>
          <a:bodyPr anchor="ctr"/>
          <a:lstStyle>
            <a:lvl1pPr algn="ctr" rtl="0" eaLnBrk="0" fontAlgn="base" hangingPunct="0">
              <a:lnSpc>
                <a:spcPct val="130000"/>
              </a:lnSpc>
              <a:spcBef>
                <a:spcPct val="0"/>
              </a:spcBef>
              <a:spcAft>
                <a:spcPct val="0"/>
              </a:spcAft>
              <a:defRPr sz="3000" b="1" i="0">
                <a:solidFill>
                  <a:schemeClr val="tx1"/>
                </a:solidFill>
                <a:effectLst/>
                <a:latin typeface="+mj-lt"/>
                <a:ea typeface="Garamond" panose="02020404030301010803" charset="0"/>
                <a:cs typeface="Garamond" panose="02020404030301010803" charset="0"/>
              </a:defRPr>
            </a:lvl1pPr>
            <a:lvl2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2pPr>
            <a:lvl3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3pPr>
            <a:lvl4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4pPr>
            <a:lvl5pPr algn="l" rtl="0" eaLnBrk="0" fontAlgn="base" hangingPunct="0">
              <a:lnSpc>
                <a:spcPct val="90000"/>
              </a:lnSpc>
              <a:spcBef>
                <a:spcPct val="0"/>
              </a:spcBef>
              <a:spcAft>
                <a:spcPct val="0"/>
              </a:spcAft>
              <a:defRPr sz="3400" b="1" i="1">
                <a:solidFill>
                  <a:schemeClr val="hlink"/>
                </a:solidFill>
                <a:effectLst>
                  <a:outerShdw blurRad="38100" dist="38100" dir="2700000" algn="tl">
                    <a:srgbClr val="C0C0C0"/>
                  </a:outerShdw>
                </a:effectLst>
                <a:latin typeface="Arial" panose="020B0604020202090204" pitchFamily="34" charset="0"/>
                <a:ea typeface="宋体" panose="02010600030101010101" pitchFamily="2" charset="-122"/>
              </a:defRPr>
            </a:lvl5pPr>
            <a:lvl6pPr marL="4572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6pPr>
            <a:lvl7pPr marL="9144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7pPr>
            <a:lvl8pPr marL="13716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8pPr>
            <a:lvl9pPr marL="1828800" algn="l" rtl="0" eaLnBrk="1" fontAlgn="base" hangingPunct="1">
              <a:lnSpc>
                <a:spcPct val="90000"/>
              </a:lnSpc>
              <a:spcBef>
                <a:spcPct val="0"/>
              </a:spcBef>
              <a:spcAft>
                <a:spcPct val="0"/>
              </a:spcAft>
              <a:defRPr sz="3400" b="1" i="1">
                <a:solidFill>
                  <a:schemeClr val="hlink"/>
                </a:solidFill>
                <a:effectLst>
                  <a:outerShdw blurRad="38100" dist="38100" dir="2700000" algn="tl">
                    <a:srgbClr val="C0C0C0"/>
                  </a:outerShdw>
                </a:effectLst>
                <a:latin typeface="Arial Narrow" panose="020B07060202020A0204" pitchFamily="34" charset="0"/>
              </a:defRPr>
            </a:lvl9pPr>
          </a:lstStyle>
          <a:p>
            <a:pPr marL="0" lvl="1" algn="ctr"/>
            <a:r>
              <a:rPr lang="en-US" sz="5400" b="0" i="0" kern="0" dirty="0">
                <a:solidFill>
                  <a:schemeClr val="tx1"/>
                </a:solidFill>
                <a:effectLst/>
                <a:latin typeface="+mj-lt"/>
                <a:ea typeface="Garamond" panose="02020404030301010803" charset="0"/>
                <a:cs typeface="Garamond" panose="02020404030301010803" charset="0"/>
              </a:rPr>
              <a:t>A Multipath QUIC Scheduler </a:t>
            </a:r>
            <a:endParaRPr lang="en-US" sz="5400" b="0" i="0" kern="0" dirty="0" smtClean="0">
              <a:solidFill>
                <a:schemeClr val="tx1"/>
              </a:solidFill>
              <a:effectLst/>
              <a:latin typeface="+mj-lt"/>
              <a:ea typeface="Garamond" panose="02020404030301010803" charset="0"/>
              <a:cs typeface="Garamond" panose="02020404030301010803" charset="0"/>
            </a:endParaRPr>
          </a:p>
          <a:p>
            <a:pPr marL="0" lvl="1" algn="ctr"/>
            <a:r>
              <a:rPr lang="en-US" sz="5400" b="0" i="0" kern="0" dirty="0" smtClean="0">
                <a:solidFill>
                  <a:schemeClr val="tx1"/>
                </a:solidFill>
                <a:effectLst/>
                <a:latin typeface="+mj-lt"/>
                <a:ea typeface="Garamond" panose="02020404030301010803" charset="0"/>
                <a:cs typeface="Garamond" panose="02020404030301010803" charset="0"/>
              </a:rPr>
              <a:t>for </a:t>
            </a:r>
            <a:r>
              <a:rPr lang="en-US" sz="5400" b="0" i="0" kern="0" dirty="0">
                <a:solidFill>
                  <a:schemeClr val="tx1"/>
                </a:solidFill>
                <a:effectLst/>
                <a:latin typeface="+mj-lt"/>
                <a:ea typeface="Garamond" panose="02020404030301010803" charset="0"/>
                <a:cs typeface="Garamond" panose="02020404030301010803" charset="0"/>
              </a:rPr>
              <a:t>Mobile HTTP/2</a:t>
            </a:r>
            <a:endParaRPr lang="en-US" sz="5400" b="0" i="0" kern="0" dirty="0">
              <a:solidFill>
                <a:schemeClr val="tx1"/>
              </a:solidFill>
              <a:effectLst/>
              <a:latin typeface="+mj-lt"/>
              <a:ea typeface="Garamond" panose="02020404030301010803" charset="0"/>
              <a:cs typeface="Garamond" panose="02020404030301010803" charset="0"/>
            </a:endParaRPr>
          </a:p>
        </p:txBody>
      </p:sp>
      <p:sp>
        <p:nvSpPr>
          <p:cNvPr id="10" name="Subtitle 2"/>
          <p:cNvSpPr>
            <a:spLocks noGrp="1"/>
          </p:cNvSpPr>
          <p:nvPr>
            <p:ph type="subTitle" idx="1"/>
          </p:nvPr>
        </p:nvSpPr>
        <p:spPr>
          <a:xfrm>
            <a:off x="1057896" y="4305290"/>
            <a:ext cx="10428904" cy="2222378"/>
          </a:xfrm>
        </p:spPr>
        <p:txBody>
          <a:bodyPr/>
          <a:lstStyle/>
          <a:p>
            <a:pPr algn="ctr"/>
            <a:r>
              <a:rPr lang="en-US" sz="2000" b="0" dirty="0">
                <a:solidFill>
                  <a:srgbClr val="000000"/>
                </a:solidFill>
              </a:rPr>
              <a:t>CoNext 2017 &amp; APnet 2019</a:t>
            </a:r>
            <a:endParaRPr lang="en-US" altLang="zh-CN" sz="1050" b="0" dirty="0" smtClean="0">
              <a:solidFill>
                <a:srgbClr val="000000"/>
              </a:solidFill>
            </a:endParaRPr>
          </a:p>
        </p:txBody>
      </p:sp>
    </p:spTree>
  </p:cSld>
  <p:clrMapOvr>
    <a:masterClrMapping/>
  </p:clrMapOvr>
  <p:transition spd="med" advTm="47316">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Uplink Scheduler Design</a:t>
            </a:r>
            <a:endParaRPr lang="zh-CN" altLang="en-US" dirty="0"/>
          </a:p>
        </p:txBody>
      </p:sp>
      <p:sp>
        <p:nvSpPr>
          <p:cNvPr id="3" name="内容占位符 2"/>
          <p:cNvSpPr>
            <a:spLocks noGrp="1"/>
          </p:cNvSpPr>
          <p:nvPr>
            <p:ph idx="1"/>
          </p:nvPr>
        </p:nvSpPr>
        <p:spPr>
          <a:xfrm>
            <a:off x="3871522" y="4452827"/>
            <a:ext cx="4699349" cy="2707543"/>
          </a:xfrm>
        </p:spPr>
        <p:txBody>
          <a:bodyPr/>
          <a:lstStyle/>
          <a:p>
            <a:pPr marL="0" indent="0">
              <a:buNone/>
            </a:pPr>
            <a:r>
              <a:rPr lang="en-US" altLang="zh-CN" dirty="0" smtClean="0"/>
              <a:t>Send ACK on the faster path</a:t>
            </a:r>
            <a:endParaRPr lang="en-US" altLang="zh-CN" dirty="0" smtClean="0"/>
          </a:p>
          <a:p>
            <a:pPr>
              <a:buSzPct val="70000"/>
              <a:buFont typeface="Wingdings" panose="05000000000000000000" pitchFamily="2" charset="2"/>
              <a:buChar char="u"/>
            </a:pPr>
            <a:r>
              <a:rPr lang="en-US" altLang="zh-CN" sz="2000" dirty="0" smtClean="0"/>
              <a:t>Step 1: Estimate </a:t>
            </a:r>
            <a:r>
              <a:rPr lang="en-US" altLang="zh-CN" sz="2000" dirty="0"/>
              <a:t>uplink </a:t>
            </a:r>
            <a:r>
              <a:rPr lang="en-US" altLang="zh-CN" sz="2000" dirty="0" smtClean="0"/>
              <a:t>delay</a:t>
            </a:r>
            <a:endParaRPr lang="en-US" altLang="zh-CN" sz="2000" dirty="0" smtClean="0"/>
          </a:p>
          <a:p>
            <a:pPr>
              <a:buSzPct val="70000"/>
              <a:buFont typeface="Wingdings" panose="05000000000000000000" pitchFamily="2" charset="2"/>
              <a:buChar char="u"/>
            </a:pPr>
            <a:r>
              <a:rPr lang="en-US" altLang="zh-CN" sz="2000" dirty="0" smtClean="0"/>
              <a:t>Step 2: Change </a:t>
            </a:r>
            <a:r>
              <a:rPr lang="en-US" altLang="zh-CN" sz="2000" dirty="0"/>
              <a:t>ACK Return Path</a:t>
            </a:r>
            <a:endParaRPr lang="en-US" altLang="zh-CN" sz="2000" dirty="0" smtClean="0"/>
          </a:p>
        </p:txBody>
      </p:sp>
      <p:sp>
        <p:nvSpPr>
          <p:cNvPr id="41" name="下箭头 40"/>
          <p:cNvSpPr/>
          <p:nvPr/>
        </p:nvSpPr>
        <p:spPr bwMode="auto">
          <a:xfrm rot="16200000">
            <a:off x="5691426" y="2389288"/>
            <a:ext cx="1059543" cy="817952"/>
          </a:xfrm>
          <a:prstGeom prst="downArrow">
            <a:avLst/>
          </a:prstGeom>
          <a:solidFill>
            <a:schemeClr val="tx2"/>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nvGrpSpPr>
          <p:cNvPr id="59" name="组合 58"/>
          <p:cNvGrpSpPr/>
          <p:nvPr/>
        </p:nvGrpSpPr>
        <p:grpSpPr>
          <a:xfrm>
            <a:off x="763213" y="1937669"/>
            <a:ext cx="4522935" cy="2230511"/>
            <a:chOff x="238107" y="991953"/>
            <a:chExt cx="4522935" cy="2230511"/>
          </a:xfrm>
        </p:grpSpPr>
        <p:grpSp>
          <p:nvGrpSpPr>
            <p:cNvPr id="23" name="组合 22"/>
            <p:cNvGrpSpPr/>
            <p:nvPr/>
          </p:nvGrpSpPr>
          <p:grpSpPr>
            <a:xfrm>
              <a:off x="238107" y="991953"/>
              <a:ext cx="4522935" cy="1865000"/>
              <a:chOff x="238107" y="991953"/>
              <a:chExt cx="4522935" cy="1865000"/>
            </a:xfrm>
          </p:grpSpPr>
          <p:cxnSp>
            <p:nvCxnSpPr>
              <p:cNvPr id="5" name="直接箭头连接符 4"/>
              <p:cNvCxnSpPr/>
              <p:nvPr/>
            </p:nvCxnSpPr>
            <p:spPr bwMode="auto">
              <a:xfrm flipV="1">
                <a:off x="842400" y="1389600"/>
                <a:ext cx="27432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6" name="直接箭头连接符 5"/>
              <p:cNvCxnSpPr/>
              <p:nvPr/>
            </p:nvCxnSpPr>
            <p:spPr bwMode="auto">
              <a:xfrm flipV="1">
                <a:off x="842400" y="1505886"/>
                <a:ext cx="2743200" cy="0"/>
              </a:xfrm>
              <a:prstGeom prst="straightConnector1">
                <a:avLst/>
              </a:prstGeom>
              <a:ln w="28575">
                <a:headEnd type="triangle" w="med" len="med"/>
                <a:tailEnd type="none"/>
              </a:ln>
            </p:spPr>
            <p:style>
              <a:lnRef idx="1">
                <a:schemeClr val="dk1"/>
              </a:lnRef>
              <a:fillRef idx="0">
                <a:schemeClr val="dk1"/>
              </a:fillRef>
              <a:effectRef idx="0">
                <a:schemeClr val="dk1"/>
              </a:effectRef>
              <a:fontRef idx="minor">
                <a:schemeClr val="tx1"/>
              </a:fontRef>
            </p:style>
          </p:cxnSp>
          <p:cxnSp>
            <p:nvCxnSpPr>
              <p:cNvPr id="7" name="直接箭头连接符 6"/>
              <p:cNvCxnSpPr/>
              <p:nvPr/>
            </p:nvCxnSpPr>
            <p:spPr bwMode="auto">
              <a:xfrm flipV="1">
                <a:off x="842400" y="2331022"/>
                <a:ext cx="2743200" cy="0"/>
              </a:xfrm>
              <a:prstGeom prst="straightConnector1">
                <a:avLst/>
              </a:prstGeom>
              <a:ln w="444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bwMode="auto">
              <a:xfrm flipV="1">
                <a:off x="842400" y="2461108"/>
                <a:ext cx="2743200" cy="0"/>
              </a:xfrm>
              <a:prstGeom prst="straightConnector1">
                <a:avLst/>
              </a:prstGeom>
              <a:ln w="44450">
                <a:solidFill>
                  <a:srgbClr val="FF0000"/>
                </a:solidFill>
                <a:headEnd type="triangle" w="med" len="med"/>
                <a:tailEnd type="none"/>
              </a:ln>
            </p:spPr>
            <p:style>
              <a:lnRef idx="1">
                <a:schemeClr val="dk1"/>
              </a:lnRef>
              <a:fillRef idx="0">
                <a:schemeClr val="dk1"/>
              </a:fillRef>
              <a:effectRef idx="0">
                <a:schemeClr val="dk1"/>
              </a:effectRef>
              <a:fontRef idx="minor">
                <a:schemeClr val="tx1"/>
              </a:fontRef>
            </p:style>
          </p:cxnSp>
          <p:pic>
            <p:nvPicPr>
              <p:cNvPr id="9" name="图片 4" descr="antenna.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8107" y="2162004"/>
                <a:ext cx="428858" cy="428858"/>
              </a:xfrm>
              <a:prstGeom prst="rect">
                <a:avLst/>
              </a:prstGeom>
            </p:spPr>
          </p:pic>
          <p:sp>
            <p:nvSpPr>
              <p:cNvPr id="10" name="TextBox 10"/>
              <p:cNvSpPr txBox="1"/>
              <p:nvPr/>
            </p:nvSpPr>
            <p:spPr>
              <a:xfrm>
                <a:off x="3680299" y="2213043"/>
                <a:ext cx="1080743" cy="338554"/>
              </a:xfrm>
              <a:prstGeom prst="rect">
                <a:avLst/>
              </a:prstGeom>
              <a:noFill/>
            </p:spPr>
            <p:txBody>
              <a:bodyPr wrap="square" rtlCol="0">
                <a:spAutoFit/>
              </a:bodyPr>
              <a:lstStyle/>
              <a:p>
                <a:pPr algn="ctr"/>
                <a:r>
                  <a:rPr lang="en-US" sz="1600" dirty="0" smtClean="0">
                    <a:latin typeface="Arial" panose="020B0604020202090204" pitchFamily="34" charset="0"/>
                    <a:ea typeface="Arial" panose="020B0604020202090204" pitchFamily="34" charset="0"/>
                    <a:cs typeface="Arial" panose="020B0604020202090204" pitchFamily="34" charset="0"/>
                  </a:rPr>
                  <a:t>Server</a:t>
                </a:r>
                <a:endParaRPr lang="en-US" dirty="0">
                  <a:latin typeface="Arial" panose="020B0604020202090204" pitchFamily="34" charset="0"/>
                  <a:ea typeface="Arial" panose="020B0604020202090204" pitchFamily="34" charset="0"/>
                  <a:cs typeface="Arial" panose="020B0604020202090204" pitchFamily="34" charset="0"/>
                </a:endParaRPr>
              </a:p>
            </p:txBody>
          </p:sp>
          <p:pic>
            <p:nvPicPr>
              <p:cNvPr id="11" name="图片 1" descr="ser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629" y="1411057"/>
                <a:ext cx="822085" cy="797044"/>
              </a:xfrm>
              <a:prstGeom prst="rect">
                <a:avLst/>
              </a:prstGeom>
            </p:spPr>
          </p:pic>
          <p:pic>
            <p:nvPicPr>
              <p:cNvPr id="12" name="图片 11"/>
              <p:cNvPicPr>
                <a:picLocks noChangeAspect="1"/>
              </p:cNvPicPr>
              <p:nvPr/>
            </p:nvPicPr>
            <p:blipFill>
              <a:blip r:embed="rId3"/>
              <a:stretch>
                <a:fillRect/>
              </a:stretch>
            </p:blipFill>
            <p:spPr>
              <a:xfrm>
                <a:off x="238107" y="1222375"/>
                <a:ext cx="486520" cy="406731"/>
              </a:xfrm>
              <a:prstGeom prst="rect">
                <a:avLst/>
              </a:prstGeom>
            </p:spPr>
          </p:pic>
          <p:sp>
            <p:nvSpPr>
              <p:cNvPr id="13" name="文本框 12"/>
              <p:cNvSpPr txBox="1"/>
              <p:nvPr/>
            </p:nvSpPr>
            <p:spPr>
              <a:xfrm>
                <a:off x="1785255" y="1095829"/>
                <a:ext cx="878114" cy="338554"/>
              </a:xfrm>
              <a:prstGeom prst="rect">
                <a:avLst/>
              </a:prstGeom>
              <a:noFill/>
            </p:spPr>
            <p:txBody>
              <a:bodyPr wrap="square" rtlCol="0">
                <a:spAutoFit/>
              </a:bodyPr>
              <a:lstStyle/>
              <a:p>
                <a:r>
                  <a:rPr lang="en-US" altLang="zh-CN" sz="1600" dirty="0" smtClean="0">
                    <a:solidFill>
                      <a:schemeClr val="tx1">
                        <a:lumMod val="95000"/>
                        <a:lumOff val="5000"/>
                      </a:schemeClr>
                    </a:solidFill>
                  </a:rPr>
                  <a:t>10 </a:t>
                </a:r>
                <a:r>
                  <a:rPr lang="en-US" altLang="zh-CN" sz="1600" dirty="0" err="1" smtClean="0">
                    <a:solidFill>
                      <a:schemeClr val="tx1">
                        <a:lumMod val="95000"/>
                        <a:lumOff val="5000"/>
                      </a:schemeClr>
                    </a:solidFill>
                  </a:rPr>
                  <a:t>ms</a:t>
                </a:r>
                <a:endParaRPr lang="zh-CN" altLang="en-US" sz="1600" dirty="0">
                  <a:solidFill>
                    <a:schemeClr val="tx1">
                      <a:lumMod val="95000"/>
                      <a:lumOff val="5000"/>
                    </a:schemeClr>
                  </a:solidFill>
                </a:endParaRPr>
              </a:p>
            </p:txBody>
          </p:sp>
          <p:sp>
            <p:nvSpPr>
              <p:cNvPr id="15" name="文本框 14"/>
              <p:cNvSpPr txBox="1"/>
              <p:nvPr/>
            </p:nvSpPr>
            <p:spPr>
              <a:xfrm>
                <a:off x="1785255" y="1467168"/>
                <a:ext cx="878114" cy="338554"/>
              </a:xfrm>
              <a:prstGeom prst="rect">
                <a:avLst/>
              </a:prstGeom>
              <a:noFill/>
            </p:spPr>
            <p:txBody>
              <a:bodyPr wrap="square" rtlCol="0">
                <a:spAutoFit/>
              </a:bodyPr>
              <a:lstStyle/>
              <a:p>
                <a:r>
                  <a:rPr lang="en-US" altLang="zh-CN" sz="1600" dirty="0" smtClean="0"/>
                  <a:t>10 </a:t>
                </a:r>
                <a:r>
                  <a:rPr lang="en-US" altLang="zh-CN" sz="1600" dirty="0" err="1" smtClean="0"/>
                  <a:t>ms</a:t>
                </a:r>
                <a:endParaRPr lang="zh-CN" altLang="en-US" sz="1600" dirty="0"/>
              </a:p>
            </p:txBody>
          </p:sp>
          <p:sp>
            <p:nvSpPr>
              <p:cNvPr id="16" name="文本框 15"/>
              <p:cNvSpPr txBox="1"/>
              <p:nvPr/>
            </p:nvSpPr>
            <p:spPr>
              <a:xfrm>
                <a:off x="1785255" y="2039493"/>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17" name="文本框 16"/>
              <p:cNvSpPr txBox="1"/>
              <p:nvPr/>
            </p:nvSpPr>
            <p:spPr>
              <a:xfrm>
                <a:off x="1785255" y="2408589"/>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19" name="矩形 18"/>
              <p:cNvSpPr/>
              <p:nvPr/>
            </p:nvSpPr>
            <p:spPr bwMode="auto">
              <a:xfrm>
                <a:off x="2888343" y="1937367"/>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0" name="矩形 19"/>
              <p:cNvSpPr/>
              <p:nvPr/>
            </p:nvSpPr>
            <p:spPr bwMode="auto">
              <a:xfrm>
                <a:off x="2888343" y="991953"/>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1" name="矩形 20"/>
              <p:cNvSpPr/>
              <p:nvPr/>
            </p:nvSpPr>
            <p:spPr bwMode="auto">
              <a:xfrm>
                <a:off x="853957" y="1593782"/>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kumimoji="0" lang="en-US" altLang="zh-CN" sz="1400" b="0" i="0" u="none" strike="noStrike" cap="none" normalizeH="0" baseline="0" dirty="0" smtClean="0">
                    <a:ln>
                      <a:noFill/>
                    </a:ln>
                    <a:solidFill>
                      <a:schemeClr val="tx1"/>
                    </a:solidFill>
                    <a:effectLst/>
                    <a:latin typeface="Times New Roman" panose="02020603050405020304" charset="0"/>
                  </a:rPr>
                  <a:t>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22" name="矩形 21"/>
              <p:cNvSpPr/>
              <p:nvPr/>
            </p:nvSpPr>
            <p:spPr bwMode="auto">
              <a:xfrm>
                <a:off x="853957" y="2536913"/>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lang="en-US" altLang="zh-CN" sz="1400" dirty="0">
                    <a:solidFill>
                      <a:schemeClr val="tx1"/>
                    </a:solidFill>
                    <a:latin typeface="Times New Roman" panose="02020603050405020304" charset="0"/>
                  </a:rPr>
                  <a:t>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57" name="文本框 56"/>
            <p:cNvSpPr txBox="1"/>
            <p:nvPr/>
          </p:nvSpPr>
          <p:spPr>
            <a:xfrm>
              <a:off x="1415143" y="2853132"/>
              <a:ext cx="1727200" cy="369332"/>
            </a:xfrm>
            <a:prstGeom prst="rect">
              <a:avLst/>
            </a:prstGeom>
            <a:noFill/>
          </p:spPr>
          <p:txBody>
            <a:bodyPr wrap="square" rtlCol="0">
              <a:spAutoFit/>
            </a:bodyPr>
            <a:lstStyle/>
            <a:p>
              <a:r>
                <a:rPr lang="en-US" altLang="zh-CN" dirty="0" smtClean="0">
                  <a:solidFill>
                    <a:srgbClr val="FF0000"/>
                  </a:solidFill>
                </a:rPr>
                <a:t>RTT = 100 </a:t>
              </a:r>
              <a:r>
                <a:rPr lang="en-US" altLang="zh-CN" dirty="0" err="1" smtClean="0">
                  <a:solidFill>
                    <a:srgbClr val="FF0000"/>
                  </a:solidFill>
                </a:rPr>
                <a:t>ms</a:t>
              </a:r>
              <a:endParaRPr lang="zh-CN" altLang="en-US" dirty="0">
                <a:solidFill>
                  <a:srgbClr val="FF0000"/>
                </a:solidFill>
              </a:endParaRPr>
            </a:p>
          </p:txBody>
        </p:sp>
      </p:grpSp>
      <p:grpSp>
        <p:nvGrpSpPr>
          <p:cNvPr id="60" name="组合 59"/>
          <p:cNvGrpSpPr/>
          <p:nvPr/>
        </p:nvGrpSpPr>
        <p:grpSpPr>
          <a:xfrm>
            <a:off x="7380972" y="1900469"/>
            <a:ext cx="4522935" cy="2195423"/>
            <a:chOff x="6855866" y="954753"/>
            <a:chExt cx="4522935" cy="2195423"/>
          </a:xfrm>
        </p:grpSpPr>
        <p:grpSp>
          <p:nvGrpSpPr>
            <p:cNvPr id="24" name="组合 23"/>
            <p:cNvGrpSpPr/>
            <p:nvPr/>
          </p:nvGrpSpPr>
          <p:grpSpPr>
            <a:xfrm>
              <a:off x="6855866" y="954753"/>
              <a:ext cx="4522935" cy="1755190"/>
              <a:chOff x="238107" y="991953"/>
              <a:chExt cx="4522935" cy="1755190"/>
            </a:xfrm>
          </p:grpSpPr>
          <p:cxnSp>
            <p:nvCxnSpPr>
              <p:cNvPr id="25" name="直接箭头连接符 24"/>
              <p:cNvCxnSpPr/>
              <p:nvPr/>
            </p:nvCxnSpPr>
            <p:spPr bwMode="auto">
              <a:xfrm flipV="1">
                <a:off x="842400" y="1389600"/>
                <a:ext cx="27432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bwMode="auto">
              <a:xfrm flipV="1">
                <a:off x="842400" y="1505886"/>
                <a:ext cx="2743200" cy="0"/>
              </a:xfrm>
              <a:prstGeom prst="straightConnector1">
                <a:avLst/>
              </a:prstGeom>
              <a:ln w="44450">
                <a:solidFill>
                  <a:srgbClr val="FF0000"/>
                </a:solidFill>
                <a:headEnd type="triangle" w="med" len="med"/>
                <a:tailEnd type="non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bwMode="auto">
              <a:xfrm flipV="1">
                <a:off x="842400" y="2331022"/>
                <a:ext cx="2743200" cy="0"/>
              </a:xfrm>
              <a:prstGeom prst="straightConnector1">
                <a:avLst/>
              </a:prstGeom>
              <a:ln w="44450">
                <a:solidFill>
                  <a:srgbClr val="FF0000"/>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p:cNvCxnSpPr/>
              <p:nvPr/>
            </p:nvCxnSpPr>
            <p:spPr bwMode="auto">
              <a:xfrm flipV="1">
                <a:off x="842400" y="2461108"/>
                <a:ext cx="2743200" cy="0"/>
              </a:xfrm>
              <a:prstGeom prst="straightConnector1">
                <a:avLst/>
              </a:prstGeom>
              <a:ln w="28575">
                <a:headEnd type="triangle" w="med" len="med"/>
                <a:tailEnd type="none"/>
              </a:ln>
            </p:spPr>
            <p:style>
              <a:lnRef idx="1">
                <a:schemeClr val="dk1"/>
              </a:lnRef>
              <a:fillRef idx="0">
                <a:schemeClr val="dk1"/>
              </a:fillRef>
              <a:effectRef idx="0">
                <a:schemeClr val="dk1"/>
              </a:effectRef>
              <a:fontRef idx="minor">
                <a:schemeClr val="tx1"/>
              </a:fontRef>
            </p:style>
          </p:cxnSp>
          <p:pic>
            <p:nvPicPr>
              <p:cNvPr id="29" name="图片 4" descr="antenna.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38107" y="2162004"/>
                <a:ext cx="428858" cy="428858"/>
              </a:xfrm>
              <a:prstGeom prst="rect">
                <a:avLst/>
              </a:prstGeom>
            </p:spPr>
          </p:pic>
          <p:sp>
            <p:nvSpPr>
              <p:cNvPr id="30" name="TextBox 10"/>
              <p:cNvSpPr txBox="1"/>
              <p:nvPr/>
            </p:nvSpPr>
            <p:spPr>
              <a:xfrm>
                <a:off x="3680299" y="2213043"/>
                <a:ext cx="1080743" cy="338554"/>
              </a:xfrm>
              <a:prstGeom prst="rect">
                <a:avLst/>
              </a:prstGeom>
              <a:noFill/>
            </p:spPr>
            <p:txBody>
              <a:bodyPr wrap="square" rtlCol="0">
                <a:spAutoFit/>
              </a:bodyPr>
              <a:lstStyle/>
              <a:p>
                <a:pPr algn="ctr"/>
                <a:r>
                  <a:rPr lang="en-US" sz="1600" dirty="0" smtClean="0">
                    <a:latin typeface="Arial" panose="020B0604020202090204" pitchFamily="34" charset="0"/>
                    <a:ea typeface="Arial" panose="020B0604020202090204" pitchFamily="34" charset="0"/>
                    <a:cs typeface="Arial" panose="020B0604020202090204" pitchFamily="34" charset="0"/>
                  </a:rPr>
                  <a:t>Server</a:t>
                </a:r>
                <a:endParaRPr lang="en-US" dirty="0">
                  <a:latin typeface="Arial" panose="020B0604020202090204" pitchFamily="34" charset="0"/>
                  <a:ea typeface="Arial" panose="020B0604020202090204" pitchFamily="34" charset="0"/>
                  <a:cs typeface="Arial" panose="020B0604020202090204" pitchFamily="34" charset="0"/>
                </a:endParaRPr>
              </a:p>
            </p:txBody>
          </p:sp>
          <p:pic>
            <p:nvPicPr>
              <p:cNvPr id="31" name="图片 1" descr="serv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629" y="1411057"/>
                <a:ext cx="822085" cy="797044"/>
              </a:xfrm>
              <a:prstGeom prst="rect">
                <a:avLst/>
              </a:prstGeom>
            </p:spPr>
          </p:pic>
          <p:pic>
            <p:nvPicPr>
              <p:cNvPr id="32" name="图片 31"/>
              <p:cNvPicPr>
                <a:picLocks noChangeAspect="1"/>
              </p:cNvPicPr>
              <p:nvPr/>
            </p:nvPicPr>
            <p:blipFill>
              <a:blip r:embed="rId3"/>
              <a:stretch>
                <a:fillRect/>
              </a:stretch>
            </p:blipFill>
            <p:spPr>
              <a:xfrm>
                <a:off x="238107" y="1222375"/>
                <a:ext cx="486520" cy="406731"/>
              </a:xfrm>
              <a:prstGeom prst="rect">
                <a:avLst/>
              </a:prstGeom>
            </p:spPr>
          </p:pic>
          <p:sp>
            <p:nvSpPr>
              <p:cNvPr id="33" name="文本框 32"/>
              <p:cNvSpPr txBox="1"/>
              <p:nvPr/>
            </p:nvSpPr>
            <p:spPr>
              <a:xfrm>
                <a:off x="1785255" y="1095829"/>
                <a:ext cx="878114" cy="338554"/>
              </a:xfrm>
              <a:prstGeom prst="rect">
                <a:avLst/>
              </a:prstGeom>
              <a:noFill/>
            </p:spPr>
            <p:txBody>
              <a:bodyPr wrap="square" rtlCol="0">
                <a:spAutoFit/>
              </a:bodyPr>
              <a:lstStyle/>
              <a:p>
                <a:r>
                  <a:rPr lang="en-US" altLang="zh-CN" sz="1600" dirty="0" smtClean="0">
                    <a:solidFill>
                      <a:schemeClr val="tx1">
                        <a:lumMod val="95000"/>
                        <a:lumOff val="5000"/>
                      </a:schemeClr>
                    </a:solidFill>
                  </a:rPr>
                  <a:t>10 </a:t>
                </a:r>
                <a:r>
                  <a:rPr lang="en-US" altLang="zh-CN" sz="1600" dirty="0" err="1" smtClean="0">
                    <a:solidFill>
                      <a:schemeClr val="tx1">
                        <a:lumMod val="95000"/>
                        <a:lumOff val="5000"/>
                      </a:schemeClr>
                    </a:solidFill>
                  </a:rPr>
                  <a:t>ms</a:t>
                </a:r>
                <a:endParaRPr lang="zh-CN" altLang="en-US" sz="1600" dirty="0">
                  <a:solidFill>
                    <a:schemeClr val="tx1">
                      <a:lumMod val="95000"/>
                      <a:lumOff val="5000"/>
                    </a:schemeClr>
                  </a:solidFill>
                </a:endParaRPr>
              </a:p>
            </p:txBody>
          </p:sp>
          <p:sp>
            <p:nvSpPr>
              <p:cNvPr id="34" name="文本框 33"/>
              <p:cNvSpPr txBox="1"/>
              <p:nvPr/>
            </p:nvSpPr>
            <p:spPr>
              <a:xfrm>
                <a:off x="1785255" y="1467168"/>
                <a:ext cx="878114" cy="338554"/>
              </a:xfrm>
              <a:prstGeom prst="rect">
                <a:avLst/>
              </a:prstGeom>
              <a:noFill/>
            </p:spPr>
            <p:txBody>
              <a:bodyPr wrap="square" rtlCol="0">
                <a:spAutoFit/>
              </a:bodyPr>
              <a:lstStyle/>
              <a:p>
                <a:r>
                  <a:rPr lang="en-US" altLang="zh-CN" sz="1600" dirty="0" smtClean="0">
                    <a:solidFill>
                      <a:srgbClr val="FF0000"/>
                    </a:solidFill>
                  </a:rPr>
                  <a:t>10 </a:t>
                </a:r>
                <a:r>
                  <a:rPr lang="en-US" altLang="zh-CN" sz="1600" dirty="0" err="1" smtClean="0">
                    <a:solidFill>
                      <a:srgbClr val="FF0000"/>
                    </a:solidFill>
                  </a:rPr>
                  <a:t>ms</a:t>
                </a:r>
                <a:endParaRPr lang="zh-CN" altLang="en-US" sz="1600" dirty="0">
                  <a:solidFill>
                    <a:srgbClr val="FF0000"/>
                  </a:solidFill>
                </a:endParaRPr>
              </a:p>
            </p:txBody>
          </p:sp>
          <p:sp>
            <p:nvSpPr>
              <p:cNvPr id="35" name="文本框 34"/>
              <p:cNvSpPr txBox="1"/>
              <p:nvPr/>
            </p:nvSpPr>
            <p:spPr>
              <a:xfrm>
                <a:off x="1785255" y="2024979"/>
                <a:ext cx="878114" cy="338554"/>
              </a:xfrm>
              <a:prstGeom prst="rect">
                <a:avLst/>
              </a:prstGeom>
              <a:noFill/>
            </p:spPr>
            <p:txBody>
              <a:bodyPr wrap="square" rtlCol="0">
                <a:spAutoFit/>
              </a:bodyPr>
              <a:lstStyle/>
              <a:p>
                <a:r>
                  <a:rPr lang="en-US" altLang="zh-CN" sz="1600" dirty="0" smtClean="0">
                    <a:solidFill>
                      <a:srgbClr val="FF0000"/>
                    </a:solidFill>
                  </a:rPr>
                  <a:t>50 </a:t>
                </a:r>
                <a:r>
                  <a:rPr lang="en-US" altLang="zh-CN" sz="1600" dirty="0" err="1" smtClean="0">
                    <a:solidFill>
                      <a:srgbClr val="FF0000"/>
                    </a:solidFill>
                  </a:rPr>
                  <a:t>ms</a:t>
                </a:r>
                <a:endParaRPr lang="zh-CN" altLang="en-US" sz="1600" dirty="0">
                  <a:solidFill>
                    <a:srgbClr val="FF0000"/>
                  </a:solidFill>
                </a:endParaRPr>
              </a:p>
            </p:txBody>
          </p:sp>
          <p:sp>
            <p:nvSpPr>
              <p:cNvPr id="36" name="文本框 35"/>
              <p:cNvSpPr txBox="1"/>
              <p:nvPr/>
            </p:nvSpPr>
            <p:spPr>
              <a:xfrm>
                <a:off x="1785255" y="2408589"/>
                <a:ext cx="878114" cy="338554"/>
              </a:xfrm>
              <a:prstGeom prst="rect">
                <a:avLst/>
              </a:prstGeom>
              <a:noFill/>
            </p:spPr>
            <p:txBody>
              <a:bodyPr wrap="square" rtlCol="0">
                <a:spAutoFit/>
              </a:bodyPr>
              <a:lstStyle/>
              <a:p>
                <a:r>
                  <a:rPr lang="en-US" altLang="zh-CN" sz="1600" dirty="0" smtClean="0"/>
                  <a:t>50 </a:t>
                </a:r>
                <a:r>
                  <a:rPr lang="en-US" altLang="zh-CN" sz="1600" dirty="0" err="1" smtClean="0"/>
                  <a:t>ms</a:t>
                </a:r>
                <a:endParaRPr lang="zh-CN" altLang="en-US" sz="1600" dirty="0"/>
              </a:p>
            </p:txBody>
          </p:sp>
          <p:sp>
            <p:nvSpPr>
              <p:cNvPr id="37" name="矩形 36"/>
              <p:cNvSpPr/>
              <p:nvPr/>
            </p:nvSpPr>
            <p:spPr bwMode="auto">
              <a:xfrm>
                <a:off x="2888343" y="1937367"/>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38" name="矩形 37"/>
              <p:cNvSpPr/>
              <p:nvPr/>
            </p:nvSpPr>
            <p:spPr bwMode="auto">
              <a:xfrm>
                <a:off x="2888343" y="991953"/>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Data 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39" name="矩形 38"/>
              <p:cNvSpPr/>
              <p:nvPr/>
            </p:nvSpPr>
            <p:spPr bwMode="auto">
              <a:xfrm>
                <a:off x="853957" y="1593782"/>
                <a:ext cx="731520" cy="320040"/>
              </a:xfrm>
              <a:prstGeom prst="rect">
                <a:avLst/>
              </a:prstGeom>
              <a:solidFill>
                <a:srgbClr val="92D05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kumimoji="0" lang="en-US" altLang="zh-CN" sz="1400" b="0" i="0" u="none" strike="noStrike" cap="none" normalizeH="0" baseline="0" dirty="0" smtClean="0">
                    <a:ln>
                      <a:noFill/>
                    </a:ln>
                    <a:solidFill>
                      <a:schemeClr val="tx1"/>
                    </a:solidFill>
                    <a:effectLst/>
                    <a:latin typeface="Times New Roman" panose="02020603050405020304" charset="0"/>
                  </a:rPr>
                  <a:t>1</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sp>
            <p:nvSpPr>
              <p:cNvPr id="40" name="矩形 39"/>
              <p:cNvSpPr/>
              <p:nvPr/>
            </p:nvSpPr>
            <p:spPr bwMode="auto">
              <a:xfrm>
                <a:off x="1139367" y="1593782"/>
                <a:ext cx="731520" cy="320040"/>
              </a:xfrm>
              <a:prstGeom prst="rect">
                <a:avLst/>
              </a:prstGeom>
              <a:solidFill>
                <a:srgbClr val="FFC000"/>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solidFill>
                      <a:schemeClr val="tx1"/>
                    </a:solidFill>
                    <a:latin typeface="Times New Roman" panose="02020603050405020304" charset="0"/>
                  </a:rPr>
                  <a:t>ACK </a:t>
                </a:r>
                <a:r>
                  <a:rPr lang="en-US" altLang="zh-CN" sz="1400" dirty="0">
                    <a:solidFill>
                      <a:schemeClr val="tx1"/>
                    </a:solidFill>
                    <a:latin typeface="Times New Roman" panose="02020603050405020304" charset="0"/>
                  </a:rPr>
                  <a:t>2</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58" name="文本框 57"/>
            <p:cNvSpPr txBox="1"/>
            <p:nvPr/>
          </p:nvSpPr>
          <p:spPr>
            <a:xfrm>
              <a:off x="7978471" y="2780844"/>
              <a:ext cx="1727200" cy="369332"/>
            </a:xfrm>
            <a:prstGeom prst="rect">
              <a:avLst/>
            </a:prstGeom>
            <a:noFill/>
          </p:spPr>
          <p:txBody>
            <a:bodyPr wrap="square" rtlCol="0">
              <a:spAutoFit/>
            </a:bodyPr>
            <a:lstStyle/>
            <a:p>
              <a:r>
                <a:rPr lang="en-US" altLang="zh-CN" dirty="0" smtClean="0">
                  <a:solidFill>
                    <a:srgbClr val="FF0000"/>
                  </a:solidFill>
                </a:rPr>
                <a:t>RTT = 60 </a:t>
              </a:r>
              <a:r>
                <a:rPr lang="en-US" altLang="zh-CN" dirty="0" err="1" smtClean="0">
                  <a:solidFill>
                    <a:srgbClr val="FF0000"/>
                  </a:solidFill>
                </a:rPr>
                <a:t>ms</a:t>
              </a:r>
              <a:endParaRPr lang="zh-CN" altLang="en-US" dirty="0">
                <a:solidFill>
                  <a:srgbClr val="FF0000"/>
                </a:solidFill>
              </a:endParaRPr>
            </a:p>
          </p:txBody>
        </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Evaluation Methodology </a:t>
            </a:r>
            <a:endParaRPr lang="zh-CN" altLang="en-US" dirty="0"/>
          </a:p>
        </p:txBody>
      </p:sp>
      <p:sp>
        <p:nvSpPr>
          <p:cNvPr id="3" name="内容占位符 2"/>
          <p:cNvSpPr>
            <a:spLocks noGrp="1"/>
          </p:cNvSpPr>
          <p:nvPr>
            <p:ph idx="1"/>
          </p:nvPr>
        </p:nvSpPr>
        <p:spPr/>
        <p:txBody>
          <a:bodyPr/>
          <a:lstStyle/>
          <a:p>
            <a:r>
              <a:rPr lang="en-US" altLang="zh-CN" dirty="0" smtClean="0"/>
              <a:t>Websites with different sizes and number of resources</a:t>
            </a:r>
            <a:endParaRPr lang="en-US" altLang="zh-CN" dirty="0" smtClean="0"/>
          </a:p>
          <a:p>
            <a:r>
              <a:rPr lang="en-US" altLang="zh-CN" dirty="0" smtClean="0"/>
              <a:t>Simulation: </a:t>
            </a:r>
            <a:r>
              <a:rPr lang="en-US" altLang="zh-CN" dirty="0" err="1" smtClean="0"/>
              <a:t>Mininet</a:t>
            </a:r>
            <a:r>
              <a:rPr lang="en-US" altLang="zh-CN" dirty="0" smtClean="0"/>
              <a:t> + </a:t>
            </a:r>
            <a:r>
              <a:rPr lang="en-US" altLang="zh-CN" dirty="0" err="1" smtClean="0"/>
              <a:t>mpquic</a:t>
            </a:r>
            <a:r>
              <a:rPr lang="en-US" altLang="zh-CN" dirty="0" smtClean="0"/>
              <a:t>-go</a:t>
            </a:r>
            <a:endParaRPr lang="en-US" altLang="zh-CN" dirty="0" smtClean="0"/>
          </a:p>
          <a:p>
            <a:endParaRPr lang="en-US" altLang="zh-CN" dirty="0"/>
          </a:p>
          <a:p>
            <a:endParaRPr lang="en-US" altLang="zh-CN" dirty="0" smtClean="0"/>
          </a:p>
          <a:p>
            <a:endParaRPr lang="en-US" altLang="zh-CN" dirty="0" smtClean="0"/>
          </a:p>
          <a:p>
            <a:r>
              <a:rPr lang="en-US" altLang="zh-CN" dirty="0" smtClean="0"/>
              <a:t>Real-world Setup</a:t>
            </a:r>
            <a:endParaRPr lang="zh-CN" altLang="en-US" dirty="0"/>
          </a:p>
        </p:txBody>
      </p:sp>
      <p:graphicFrame>
        <p:nvGraphicFramePr>
          <p:cNvPr id="21" name="Table 3"/>
          <p:cNvGraphicFramePr>
            <a:graphicFrameLocks noGrp="1"/>
          </p:cNvGraphicFramePr>
          <p:nvPr/>
        </p:nvGraphicFramePr>
        <p:xfrm>
          <a:off x="1608324" y="2176070"/>
          <a:ext cx="9266571" cy="1371600"/>
        </p:xfrm>
        <a:graphic>
          <a:graphicData uri="http://schemas.openxmlformats.org/drawingml/2006/table">
            <a:tbl>
              <a:tblPr firstRow="1" bandRow="1">
                <a:tableStyleId>{073A0DAA-6AF3-43AB-8588-CEC1D06C72B9}</a:tableStyleId>
              </a:tblPr>
              <a:tblGrid>
                <a:gridCol w="2185889"/>
                <a:gridCol w="3557273"/>
                <a:gridCol w="3523409"/>
              </a:tblGrid>
              <a:tr h="25795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b="1" kern="1200" dirty="0" smtClean="0">
                          <a:solidFill>
                            <a:schemeClr val="lt1"/>
                          </a:solidFill>
                          <a:latin typeface="+mn-lt"/>
                          <a:ea typeface="+mn-ea"/>
                          <a:cs typeface="+mn-cs"/>
                        </a:rPr>
                        <a:t>HETEROGENEITY</a:t>
                      </a:r>
                      <a:endParaRPr lang="en-US" sz="1200" b="1" kern="1200" dirty="0" smtClean="0">
                        <a:solidFill>
                          <a:schemeClr val="lt1"/>
                        </a:solidFill>
                        <a:latin typeface="+mn-lt"/>
                        <a:ea typeface="+mn-ea"/>
                        <a:cs typeface="+mn-cs"/>
                      </a:endParaRPr>
                    </a:p>
                  </a:txBody>
                  <a:tcPr/>
                </a:tc>
                <a:tc>
                  <a:txBody>
                    <a:bodyPr/>
                    <a:lstStyle/>
                    <a:p>
                      <a:pPr>
                        <a:lnSpc>
                          <a:spcPct val="100000"/>
                        </a:lnSpc>
                      </a:pPr>
                      <a:r>
                        <a:rPr lang="en-US" sz="1200" b="1" kern="1200" dirty="0" smtClean="0">
                          <a:solidFill>
                            <a:schemeClr val="lt1"/>
                          </a:solidFill>
                          <a:latin typeface="+mn-lt"/>
                          <a:ea typeface="+mn-ea"/>
                          <a:cs typeface="+mn-cs"/>
                        </a:rPr>
                        <a:t>PATH 1 </a:t>
                      </a:r>
                      <a:endParaRPr lang="en-US" sz="1200" b="1" kern="1200" dirty="0" smtClean="0">
                        <a:solidFill>
                          <a:schemeClr val="lt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dirty="0" smtClean="0"/>
                        <a:t>PATH 2</a:t>
                      </a:r>
                      <a:endParaRPr lang="en-US" sz="1200" dirty="0" smtClean="0"/>
                    </a:p>
                  </a:txBody>
                  <a:tcPr/>
                </a:tc>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Low</a:t>
                      </a:r>
                      <a:endParaRPr lang="en-US" sz="1200" dirty="0" smtClean="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kern="0" dirty="0" smtClean="0"/>
                        <a:t>5 Mbps Bandwidth, 10 </a:t>
                      </a:r>
                      <a:r>
                        <a:rPr lang="en-US" sz="1200" kern="0" dirty="0" err="1" smtClean="0"/>
                        <a:t>ms</a:t>
                      </a:r>
                      <a:r>
                        <a:rPr lang="en-US" sz="1200" kern="0" dirty="0" smtClean="0"/>
                        <a:t> OWD, 0 PLR</a:t>
                      </a:r>
                      <a:endParaRPr lang="en-US" sz="1200" kern="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t>5 Mbps Bandwidth, 10 </a:t>
                      </a:r>
                      <a:r>
                        <a:rPr lang="en-US" sz="1200" dirty="0" err="1" smtClean="0"/>
                        <a:t>ms</a:t>
                      </a:r>
                      <a:r>
                        <a:rPr lang="en-US" sz="1200" dirty="0" smtClean="0"/>
                        <a:t> OWD, 0 PLR </a:t>
                      </a:r>
                      <a:endParaRPr lang="is-IS" sz="1200" dirty="0" smtClean="0"/>
                    </a:p>
                  </a:txBody>
                  <a:tcPr anchor="ctr"/>
                </a:tc>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Low and </a:t>
                      </a:r>
                      <a:r>
                        <a:rPr lang="en-US" sz="1200" dirty="0" err="1" smtClean="0"/>
                        <a:t>Lossy</a:t>
                      </a:r>
                      <a:r>
                        <a:rPr lang="en-US" sz="1200" dirty="0" smtClean="0"/>
                        <a:t> </a:t>
                      </a:r>
                      <a:endParaRPr lang="en-US" sz="1200" dirty="0" smtClean="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altLang="zh-CN" sz="1200" dirty="0" smtClean="0"/>
                        <a:t>5 Mbps Bandwidth, 10 </a:t>
                      </a:r>
                      <a:r>
                        <a:rPr lang="en-US" altLang="zh-CN" sz="1200" dirty="0" err="1" smtClean="0"/>
                        <a:t>ms</a:t>
                      </a:r>
                      <a:r>
                        <a:rPr lang="en-US" altLang="zh-CN" sz="1200" dirty="0" smtClean="0"/>
                        <a:t> OWD, 2% PLR </a:t>
                      </a:r>
                      <a:endParaRPr lang="en-US" altLang="zh-CN"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t>5 Mbps Bandwidth, 10 </a:t>
                      </a:r>
                      <a:r>
                        <a:rPr lang="en-US" sz="1200" dirty="0" err="1" smtClean="0"/>
                        <a:t>ms</a:t>
                      </a:r>
                      <a:r>
                        <a:rPr lang="en-US" sz="1200" dirty="0" smtClean="0"/>
                        <a:t> OWD, 2% PLR</a:t>
                      </a:r>
                      <a:endParaRPr lang="is-IS" sz="1200" dirty="0" smtClean="0"/>
                    </a:p>
                  </a:txBody>
                  <a:tcPr anchor="ctr"/>
                </a:tc>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High </a:t>
                      </a:r>
                      <a:endParaRPr lang="en-US" sz="1200" dirty="0" smtClean="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3 Mbps Bandwidth, 10 </a:t>
                      </a:r>
                      <a:r>
                        <a:rPr lang="en-US" sz="1200" dirty="0" err="1" smtClean="0"/>
                        <a:t>ms</a:t>
                      </a:r>
                      <a:r>
                        <a:rPr lang="en-US" sz="1200" dirty="0" smtClean="0"/>
                        <a:t> OWD, 0 PLR</a:t>
                      </a:r>
                      <a:endParaRPr lang="en-US"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t>7 Mbps Bandwidth, 50 </a:t>
                      </a:r>
                      <a:r>
                        <a:rPr lang="en-US" sz="1200" dirty="0" err="1" smtClean="0"/>
                        <a:t>ms</a:t>
                      </a:r>
                      <a:r>
                        <a:rPr lang="en-US" sz="1200" dirty="0" smtClean="0"/>
                        <a:t> OWD, 0 PLR</a:t>
                      </a:r>
                      <a:endParaRPr lang="is-IS" sz="1200" dirty="0" smtClean="0"/>
                    </a:p>
                  </a:txBody>
                  <a:tcPr anchor="ctr"/>
                </a:tc>
              </a:tr>
              <a:tr h="257957">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High and </a:t>
                      </a:r>
                      <a:r>
                        <a:rPr lang="en-US" sz="1200" dirty="0" err="1" smtClean="0"/>
                        <a:t>Lossy</a:t>
                      </a:r>
                      <a:endParaRPr lang="en-US" sz="1200" dirty="0" smtClean="0"/>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defRPr/>
                      </a:pPr>
                      <a:r>
                        <a:rPr lang="en-US" sz="1200" dirty="0" smtClean="0"/>
                        <a:t>3 Mbps Bandwidth, 10 </a:t>
                      </a:r>
                      <a:r>
                        <a:rPr lang="en-US" sz="1200" dirty="0" err="1" smtClean="0"/>
                        <a:t>ms</a:t>
                      </a:r>
                      <a:r>
                        <a:rPr lang="en-US" sz="1200" dirty="0" smtClean="0"/>
                        <a:t> OWD, 2% PLR</a:t>
                      </a:r>
                      <a:endParaRPr lang="en-US" sz="1200" dirty="0" smtClean="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200" dirty="0" smtClean="0"/>
                        <a:t>7 Mbps Bandwidth, 50 </a:t>
                      </a:r>
                      <a:r>
                        <a:rPr lang="en-US" sz="1200" dirty="0" err="1" smtClean="0"/>
                        <a:t>ms</a:t>
                      </a:r>
                      <a:r>
                        <a:rPr lang="en-US" sz="1200" dirty="0" smtClean="0"/>
                        <a:t> OWD, 2% PLR</a:t>
                      </a:r>
                      <a:endParaRPr lang="is-IS" sz="1200" dirty="0" smtClean="0"/>
                    </a:p>
                  </a:txBody>
                  <a:tcPr anchor="ctr"/>
                </a:tc>
              </a:tr>
            </a:tbl>
          </a:graphicData>
        </a:graphic>
      </p:graphicFrame>
      <p:grpSp>
        <p:nvGrpSpPr>
          <p:cNvPr id="39" name="组合 38"/>
          <p:cNvGrpSpPr/>
          <p:nvPr/>
        </p:nvGrpSpPr>
        <p:grpSpPr>
          <a:xfrm>
            <a:off x="8080326" y="1041199"/>
            <a:ext cx="3265854" cy="649325"/>
            <a:chOff x="8080326" y="1041199"/>
            <a:chExt cx="3265854" cy="649325"/>
          </a:xfrm>
        </p:grpSpPr>
        <p:pic>
          <p:nvPicPr>
            <p:cNvPr id="1026" name="Picture 2" descr="https://timgsa.baidu.com/timg?image&amp;quality=80&amp;size=b9999_10000&amp;sec=1565438528004&amp;di=d72eceda35f5b82dc076fd5ab4771136&amp;imgtype=0&amp;src=http%3A%2F%2Fwww.leezon.net%2Fuploads%2Fnews%2F2017053112075989590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080326" y="1041199"/>
              <a:ext cx="1802814" cy="5150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imgsa.baidu.com/timg?image&amp;quality=80&amp;size=b9999_10000&amp;sec=1565438558636&amp;di=9660a85f1113ac3381c7d82fde6351aa&amp;imgtype=0&amp;src=http%3A%2F%2Fimgs.ebrun.com%2Fresources%2F2014_06%2F2014_06_30%2F201406304951404109565054_origi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83140" y="1159053"/>
              <a:ext cx="1463040" cy="53147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文本框 21"/>
          <p:cNvSpPr txBox="1"/>
          <p:nvPr/>
        </p:nvSpPr>
        <p:spPr>
          <a:xfrm>
            <a:off x="5891703" y="3595765"/>
            <a:ext cx="3754369" cy="830997"/>
          </a:xfrm>
          <a:prstGeom prst="rect">
            <a:avLst/>
          </a:prstGeom>
          <a:noFill/>
        </p:spPr>
        <p:txBody>
          <a:bodyPr wrap="square" rtlCol="0">
            <a:spAutoFit/>
          </a:bodyPr>
          <a:lstStyle/>
          <a:p>
            <a:r>
              <a:rPr lang="en-US" altLang="zh-CN" sz="1600" dirty="0" smtClean="0">
                <a:solidFill>
                  <a:srgbClr val="FF0000"/>
                </a:solidFill>
              </a:rPr>
              <a:t>Aggregated bandwidth = 10 Mbps</a:t>
            </a:r>
            <a:endParaRPr lang="en-US" altLang="zh-CN" sz="1600" dirty="0" smtClean="0">
              <a:solidFill>
                <a:srgbClr val="FF0000"/>
              </a:solidFill>
            </a:endParaRPr>
          </a:p>
          <a:p>
            <a:endParaRPr lang="en-US" altLang="zh-CN" sz="1600" dirty="0" smtClean="0">
              <a:solidFill>
                <a:srgbClr val="FF0000"/>
              </a:solidFill>
            </a:endParaRPr>
          </a:p>
          <a:p>
            <a:endParaRPr lang="zh-CN" altLang="en-US" sz="1600" dirty="0">
              <a:solidFill>
                <a:srgbClr val="FF0000"/>
              </a:solidFill>
            </a:endParaRPr>
          </a:p>
        </p:txBody>
      </p:sp>
      <p:grpSp>
        <p:nvGrpSpPr>
          <p:cNvPr id="34" name="组合 33"/>
          <p:cNvGrpSpPr/>
          <p:nvPr/>
        </p:nvGrpSpPr>
        <p:grpSpPr>
          <a:xfrm>
            <a:off x="2290493" y="2730142"/>
            <a:ext cx="514122" cy="825242"/>
            <a:chOff x="2290493" y="2730142"/>
            <a:chExt cx="514122" cy="825242"/>
          </a:xfrm>
        </p:grpSpPr>
        <p:sp>
          <p:nvSpPr>
            <p:cNvPr id="27" name="圆角矩形 26"/>
            <p:cNvSpPr/>
            <p:nvPr/>
          </p:nvSpPr>
          <p:spPr bwMode="auto">
            <a:xfrm>
              <a:off x="2329218" y="3297708"/>
              <a:ext cx="475397" cy="257676"/>
            </a:xfrm>
            <a:prstGeom prst="round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2290493" y="2730142"/>
              <a:ext cx="475397" cy="257676"/>
            </a:xfrm>
            <a:prstGeom prst="roundRect">
              <a:avLst/>
            </a:prstGeom>
            <a:noFill/>
            <a:ln>
              <a:solidFill>
                <a:srgbClr val="FF0000"/>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grpSp>
        <p:nvGrpSpPr>
          <p:cNvPr id="37" name="组合 36"/>
          <p:cNvGrpSpPr/>
          <p:nvPr/>
        </p:nvGrpSpPr>
        <p:grpSpPr>
          <a:xfrm>
            <a:off x="723300" y="2520426"/>
            <a:ext cx="729608" cy="1004065"/>
            <a:chOff x="723300" y="2520426"/>
            <a:chExt cx="729608" cy="1004065"/>
          </a:xfrm>
        </p:grpSpPr>
        <p:sp>
          <p:nvSpPr>
            <p:cNvPr id="35" name="文本框 34"/>
            <p:cNvSpPr txBox="1"/>
            <p:nvPr/>
          </p:nvSpPr>
          <p:spPr>
            <a:xfrm>
              <a:off x="757280" y="2585542"/>
              <a:ext cx="647325" cy="338554"/>
            </a:xfrm>
            <a:prstGeom prst="rect">
              <a:avLst/>
            </a:prstGeom>
            <a:noFill/>
          </p:spPr>
          <p:txBody>
            <a:bodyPr wrap="square" rtlCol="0">
              <a:spAutoFit/>
            </a:bodyPr>
            <a:lstStyle/>
            <a:p>
              <a:r>
                <a:rPr lang="en-US" altLang="zh-CN" sz="1600" dirty="0" smtClean="0">
                  <a:solidFill>
                    <a:srgbClr val="FF0000"/>
                  </a:solidFill>
                </a:rPr>
                <a:t>Low</a:t>
              </a:r>
              <a:endParaRPr lang="zh-CN" altLang="en-US" sz="1600" dirty="0">
                <a:solidFill>
                  <a:srgbClr val="FF0000"/>
                </a:solidFill>
              </a:endParaRPr>
            </a:p>
          </p:txBody>
        </p:sp>
        <p:sp>
          <p:nvSpPr>
            <p:cNvPr id="38" name="文本框 37"/>
            <p:cNvSpPr txBox="1"/>
            <p:nvPr/>
          </p:nvSpPr>
          <p:spPr>
            <a:xfrm>
              <a:off x="723300" y="3128431"/>
              <a:ext cx="647325" cy="338554"/>
            </a:xfrm>
            <a:prstGeom prst="rect">
              <a:avLst/>
            </a:prstGeom>
            <a:noFill/>
          </p:spPr>
          <p:txBody>
            <a:bodyPr wrap="square" rtlCol="0">
              <a:spAutoFit/>
            </a:bodyPr>
            <a:lstStyle/>
            <a:p>
              <a:r>
                <a:rPr lang="en-US" altLang="zh-CN" sz="1600" dirty="0" smtClean="0">
                  <a:solidFill>
                    <a:srgbClr val="FF0000"/>
                  </a:solidFill>
                </a:rPr>
                <a:t>High</a:t>
              </a:r>
              <a:endParaRPr lang="zh-CN" altLang="en-US" sz="1600" dirty="0">
                <a:solidFill>
                  <a:srgbClr val="FF0000"/>
                </a:solidFill>
              </a:endParaRPr>
            </a:p>
          </p:txBody>
        </p:sp>
        <p:sp>
          <p:nvSpPr>
            <p:cNvPr id="36" name="左大括号 35"/>
            <p:cNvSpPr/>
            <p:nvPr/>
          </p:nvSpPr>
          <p:spPr bwMode="auto">
            <a:xfrm>
              <a:off x="1353169" y="2520426"/>
              <a:ext cx="97809" cy="467392"/>
            </a:xfrm>
            <a:prstGeom prst="leftBrac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40" name="左大括号 39"/>
            <p:cNvSpPr/>
            <p:nvPr/>
          </p:nvSpPr>
          <p:spPr bwMode="auto">
            <a:xfrm>
              <a:off x="1355099" y="3057099"/>
              <a:ext cx="97809" cy="467392"/>
            </a:xfrm>
            <a:prstGeom prst="leftBrace">
              <a:avLst/>
            </a:prstGeom>
            <a:ln w="28575">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grpSp>
        <p:nvGrpSpPr>
          <p:cNvPr id="42" name="组合 41"/>
          <p:cNvGrpSpPr/>
          <p:nvPr/>
        </p:nvGrpSpPr>
        <p:grpSpPr>
          <a:xfrm>
            <a:off x="2541840" y="4096021"/>
            <a:ext cx="6610008" cy="1922798"/>
            <a:chOff x="2541840" y="4096021"/>
            <a:chExt cx="6610008" cy="1922798"/>
          </a:xfrm>
        </p:grpSpPr>
        <p:grpSp>
          <p:nvGrpSpPr>
            <p:cNvPr id="23" name="组合 22"/>
            <p:cNvGrpSpPr/>
            <p:nvPr/>
          </p:nvGrpSpPr>
          <p:grpSpPr>
            <a:xfrm>
              <a:off x="2541840" y="4307528"/>
              <a:ext cx="6610008" cy="1711291"/>
              <a:chOff x="1386140" y="3989665"/>
              <a:chExt cx="6610008" cy="1711291"/>
            </a:xfrm>
          </p:grpSpPr>
          <p:pic>
            <p:nvPicPr>
              <p:cNvPr id="4" name="图片 3" descr="laptop-out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3822" y="4461896"/>
                <a:ext cx="551211" cy="534422"/>
              </a:xfrm>
              <a:prstGeom prst="rect">
                <a:avLst/>
              </a:prstGeom>
            </p:spPr>
          </p:pic>
          <p:pic>
            <p:nvPicPr>
              <p:cNvPr id="5"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307424" y="4731187"/>
                <a:ext cx="347536" cy="347536"/>
              </a:xfrm>
              <a:prstGeom prst="rect">
                <a:avLst/>
              </a:prstGeom>
            </p:spPr>
          </p:pic>
          <p:cxnSp>
            <p:nvCxnSpPr>
              <p:cNvPr id="6" name="Straight Arrow Connector 7"/>
              <p:cNvCxnSpPr/>
              <p:nvPr/>
            </p:nvCxnSpPr>
            <p:spPr bwMode="auto">
              <a:xfrm flipV="1">
                <a:off x="2775033" y="4544703"/>
                <a:ext cx="538552" cy="184405"/>
              </a:xfrm>
              <a:prstGeom prst="straightConnector1">
                <a:avLst/>
              </a:prstGeom>
              <a:solidFill>
                <a:schemeClr val="accent1"/>
              </a:solidFill>
              <a:ln w="19050" cap="flat" cmpd="sng" algn="ctr">
                <a:solidFill>
                  <a:schemeClr val="tx1"/>
                </a:solidFill>
                <a:prstDash val="solid"/>
                <a:round/>
                <a:headEnd type="none" w="med" len="med"/>
                <a:tailEnd type="none"/>
              </a:ln>
            </p:spPr>
          </p:cxnSp>
          <p:cxnSp>
            <p:nvCxnSpPr>
              <p:cNvPr id="7" name="Straight Arrow Connector 8"/>
              <p:cNvCxnSpPr>
                <a:endCxn id="5" idx="2"/>
              </p:cNvCxnSpPr>
              <p:nvPr/>
            </p:nvCxnSpPr>
            <p:spPr bwMode="auto">
              <a:xfrm>
                <a:off x="2775033" y="4729107"/>
                <a:ext cx="532391" cy="175848"/>
              </a:xfrm>
              <a:prstGeom prst="straightConnector1">
                <a:avLst/>
              </a:prstGeom>
              <a:solidFill>
                <a:schemeClr val="accent1"/>
              </a:solidFill>
              <a:ln w="19050" cap="flat" cmpd="sng" algn="ctr">
                <a:solidFill>
                  <a:schemeClr val="tx1"/>
                </a:solidFill>
                <a:prstDash val="solid"/>
                <a:round/>
                <a:headEnd type="none" w="med" len="med"/>
                <a:tailEnd type="none"/>
              </a:ln>
            </p:spPr>
          </p:cxnSp>
          <p:grpSp>
            <p:nvGrpSpPr>
              <p:cNvPr id="8" name="Group 9"/>
              <p:cNvGrpSpPr/>
              <p:nvPr/>
            </p:nvGrpSpPr>
            <p:grpSpPr>
              <a:xfrm>
                <a:off x="6445036" y="4455897"/>
                <a:ext cx="879337" cy="800411"/>
                <a:chOff x="8287736" y="4391814"/>
                <a:chExt cx="879337" cy="800411"/>
              </a:xfrm>
            </p:grpSpPr>
            <p:sp>
              <p:nvSpPr>
                <p:cNvPr id="9" name="TextBox 10"/>
                <p:cNvSpPr txBox="1"/>
                <p:nvPr/>
              </p:nvSpPr>
              <p:spPr>
                <a:xfrm>
                  <a:off x="8287736" y="4915226"/>
                  <a:ext cx="879337" cy="276999"/>
                </a:xfrm>
                <a:prstGeom prst="rect">
                  <a:avLst/>
                </a:prstGeom>
                <a:noFill/>
              </p:spPr>
              <p:txBody>
                <a:bodyPr wrap="square" rtlCol="0">
                  <a:spAutoFit/>
                </a:bodyPr>
                <a:lstStyle/>
                <a:p>
                  <a:pPr algn="ctr"/>
                  <a:r>
                    <a:rPr lang="en-US" sz="1200" dirty="0" smtClean="0">
                      <a:latin typeface="Arial" panose="020B0604020202090204" pitchFamily="34" charset="0"/>
                      <a:ea typeface="Arial" panose="020B0604020202090204" pitchFamily="34" charset="0"/>
                      <a:cs typeface="Arial" panose="020B0604020202090204" pitchFamily="34" charset="0"/>
                    </a:rPr>
                    <a:t>MPQUIC</a:t>
                  </a:r>
                  <a:endParaRPr lang="en-US" sz="1400" dirty="0">
                    <a:latin typeface="Arial" panose="020B0604020202090204" pitchFamily="34" charset="0"/>
                    <a:ea typeface="Arial" panose="020B0604020202090204" pitchFamily="34" charset="0"/>
                    <a:cs typeface="Arial" panose="020B0604020202090204" pitchFamily="34" charset="0"/>
                  </a:endParaRPr>
                </a:p>
              </p:txBody>
            </p:sp>
            <p:pic>
              <p:nvPicPr>
                <p:cNvPr id="10" name="图片 1" descr="serv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888" y="4391814"/>
                  <a:ext cx="539855" cy="523411"/>
                </a:xfrm>
                <a:prstGeom prst="rect">
                  <a:avLst/>
                </a:prstGeom>
              </p:spPr>
            </p:pic>
          </p:grpSp>
          <p:sp>
            <p:nvSpPr>
              <p:cNvPr id="11" name="TextBox 12"/>
              <p:cNvSpPr txBox="1"/>
              <p:nvPr/>
            </p:nvSpPr>
            <p:spPr>
              <a:xfrm>
                <a:off x="5769575" y="5300846"/>
                <a:ext cx="2226573" cy="400110"/>
              </a:xfrm>
              <a:prstGeom prst="rect">
                <a:avLst/>
              </a:prstGeom>
              <a:noFill/>
            </p:spPr>
            <p:txBody>
              <a:bodyPr wrap="square" rtlCol="0">
                <a:spAutoFit/>
              </a:bodyPr>
              <a:lstStyle/>
              <a:p>
                <a:pPr algn="ctr"/>
                <a:r>
                  <a:rPr lang="en-US" altLang="zh-CN" sz="2000" b="1" dirty="0" smtClean="0">
                    <a:latin typeface="Arial" panose="020B0604020202090204" pitchFamily="34" charset="0"/>
                    <a:ea typeface="Arial" panose="020B0604020202090204" pitchFamily="34" charset="0"/>
                    <a:cs typeface="Arial" panose="020B0604020202090204" pitchFamily="34" charset="0"/>
                  </a:rPr>
                  <a:t>Alibaba</a:t>
                </a:r>
                <a:r>
                  <a:rPr lang="zh-CN" altLang="en-US" sz="2000" b="1" dirty="0" smtClean="0">
                    <a:latin typeface="Arial" panose="020B0604020202090204" pitchFamily="34" charset="0"/>
                    <a:ea typeface="Arial" panose="020B0604020202090204" pitchFamily="34" charset="0"/>
                    <a:cs typeface="Arial" panose="020B0604020202090204" pitchFamily="34" charset="0"/>
                  </a:rPr>
                  <a:t> </a:t>
                </a:r>
                <a:r>
                  <a:rPr lang="en-US" altLang="zh-CN" sz="2000" b="1" dirty="0" smtClean="0">
                    <a:latin typeface="Arial" panose="020B0604020202090204" pitchFamily="34" charset="0"/>
                    <a:ea typeface="Arial" panose="020B0604020202090204" pitchFamily="34" charset="0"/>
                    <a:cs typeface="Arial" panose="020B0604020202090204" pitchFamily="34" charset="0"/>
                  </a:rPr>
                  <a:t>Cloud</a:t>
                </a:r>
                <a:endParaRPr lang="en-US" sz="2000" b="1" dirty="0">
                  <a:latin typeface="Arial" panose="020B0604020202090204" pitchFamily="34" charset="0"/>
                  <a:ea typeface="Arial" panose="020B0604020202090204" pitchFamily="34" charset="0"/>
                  <a:cs typeface="Arial" panose="020B0604020202090204" pitchFamily="34" charset="0"/>
                </a:endParaRPr>
              </a:p>
            </p:txBody>
          </p:sp>
          <p:sp>
            <p:nvSpPr>
              <p:cNvPr id="12" name="TextBox 13"/>
              <p:cNvSpPr txBox="1"/>
              <p:nvPr/>
            </p:nvSpPr>
            <p:spPr>
              <a:xfrm>
                <a:off x="1386140" y="5295292"/>
                <a:ext cx="2226573" cy="400110"/>
              </a:xfrm>
              <a:prstGeom prst="rect">
                <a:avLst/>
              </a:prstGeom>
              <a:noFill/>
            </p:spPr>
            <p:txBody>
              <a:bodyPr wrap="square" rtlCol="0">
                <a:spAutoFit/>
              </a:bodyPr>
              <a:lstStyle/>
              <a:p>
                <a:pPr algn="ctr"/>
                <a:r>
                  <a:rPr lang="en-US" altLang="zh-CN" sz="2000" b="1" dirty="0">
                    <a:latin typeface="Arial" panose="020B0604020202090204" pitchFamily="34" charset="0"/>
                    <a:ea typeface="Arial" panose="020B0604020202090204" pitchFamily="34" charset="0"/>
                    <a:cs typeface="Arial" panose="020B0604020202090204" pitchFamily="34" charset="0"/>
                  </a:rPr>
                  <a:t>C</a:t>
                </a:r>
                <a:r>
                  <a:rPr lang="en-US" altLang="zh-CN" sz="2000" b="1" dirty="0" smtClean="0">
                    <a:latin typeface="Arial" panose="020B0604020202090204" pitchFamily="34" charset="0"/>
                    <a:ea typeface="Arial" panose="020B0604020202090204" pitchFamily="34" charset="0"/>
                    <a:cs typeface="Arial" panose="020B0604020202090204" pitchFamily="34" charset="0"/>
                  </a:rPr>
                  <a:t>lient</a:t>
                </a:r>
                <a:endParaRPr lang="en-US" sz="2000" b="1" dirty="0">
                  <a:latin typeface="Arial" panose="020B0604020202090204" pitchFamily="34" charset="0"/>
                  <a:ea typeface="Arial" panose="020B0604020202090204" pitchFamily="34" charset="0"/>
                  <a:cs typeface="Arial" panose="020B0604020202090204" pitchFamily="34" charset="0"/>
                </a:endParaRPr>
              </a:p>
            </p:txBody>
          </p:sp>
          <p:sp>
            <p:nvSpPr>
              <p:cNvPr id="13" name="云形 382"/>
              <p:cNvSpPr/>
              <p:nvPr/>
            </p:nvSpPr>
            <p:spPr>
              <a:xfrm>
                <a:off x="4680028" y="4276006"/>
                <a:ext cx="1331014" cy="875134"/>
              </a:xfrm>
              <a:prstGeom prst="cloud">
                <a:avLst/>
              </a:prstGeom>
              <a:solidFill>
                <a:schemeClr val="bg1"/>
              </a:solidFill>
              <a:ln w="254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400" b="1" dirty="0" smtClean="0">
                    <a:solidFill>
                      <a:schemeClr val="tx1"/>
                    </a:solidFill>
                    <a:latin typeface="Arial" panose="020B0604020202090204" pitchFamily="34" charset="0"/>
                    <a:ea typeface="Arial" panose="020B0604020202090204" pitchFamily="34" charset="0"/>
                    <a:cs typeface="Arial" panose="020B0604020202090204" pitchFamily="34" charset="0"/>
                  </a:rPr>
                  <a:t>Internet</a:t>
                </a:r>
                <a:endParaRPr kumimoji="1" lang="zh-CN" altLang="en-US" sz="1400" b="1" dirty="0">
                  <a:solidFill>
                    <a:schemeClr val="tx1"/>
                  </a:solidFill>
                  <a:latin typeface="Arial" panose="020B0604020202090204" pitchFamily="34" charset="0"/>
                  <a:ea typeface="Arial" panose="020B0604020202090204" pitchFamily="34" charset="0"/>
                  <a:cs typeface="Arial" panose="020B0604020202090204" pitchFamily="34" charset="0"/>
                </a:endParaRPr>
              </a:p>
            </p:txBody>
          </p:sp>
          <p:cxnSp>
            <p:nvCxnSpPr>
              <p:cNvPr id="14" name="直线连接符 384"/>
              <p:cNvCxnSpPr>
                <a:stCxn id="13" idx="0"/>
                <a:endCxn id="10" idx="1"/>
              </p:cNvCxnSpPr>
              <p:nvPr/>
            </p:nvCxnSpPr>
            <p:spPr>
              <a:xfrm>
                <a:off x="6009933" y="4713573"/>
                <a:ext cx="603255" cy="40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25"/>
              <p:cNvSpPr txBox="1"/>
              <p:nvPr/>
            </p:nvSpPr>
            <p:spPr>
              <a:xfrm>
                <a:off x="3284076" y="3989665"/>
                <a:ext cx="857212" cy="369332"/>
              </a:xfrm>
              <a:prstGeom prst="rect">
                <a:avLst/>
              </a:prstGeom>
              <a:noFill/>
            </p:spPr>
            <p:txBody>
              <a:bodyPr wrap="square" rtlCol="0">
                <a:spAutoFit/>
              </a:bodyPr>
              <a:lstStyle/>
              <a:p>
                <a:r>
                  <a:rPr lang="en-US" dirty="0" smtClean="0"/>
                  <a:t>WLAN</a:t>
                </a:r>
                <a:endParaRPr lang="en-US" dirty="0"/>
              </a:p>
            </p:txBody>
          </p:sp>
          <p:sp>
            <p:nvSpPr>
              <p:cNvPr id="16" name="TextBox 27"/>
              <p:cNvSpPr txBox="1"/>
              <p:nvPr/>
            </p:nvSpPr>
            <p:spPr>
              <a:xfrm>
                <a:off x="3431710" y="5012831"/>
                <a:ext cx="718831" cy="369332"/>
              </a:xfrm>
              <a:prstGeom prst="rect">
                <a:avLst/>
              </a:prstGeom>
              <a:noFill/>
            </p:spPr>
            <p:txBody>
              <a:bodyPr wrap="square" rtlCol="0">
                <a:spAutoFit/>
              </a:bodyPr>
              <a:lstStyle/>
              <a:p>
                <a:r>
                  <a:rPr lang="en-US" dirty="0" smtClean="0"/>
                  <a:t>LTE</a:t>
                </a:r>
                <a:endParaRPr lang="en-US" dirty="0"/>
              </a:p>
            </p:txBody>
          </p:sp>
          <p:pic>
            <p:nvPicPr>
              <p:cNvPr id="17" name="图片 4" descr="antenna.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77566" y="4775821"/>
                <a:ext cx="283928" cy="283928"/>
              </a:xfrm>
              <a:prstGeom prst="rect">
                <a:avLst/>
              </a:prstGeom>
            </p:spPr>
          </p:pic>
          <p:cxnSp>
            <p:nvCxnSpPr>
              <p:cNvPr id="18" name="Straight Arrow Connector 31"/>
              <p:cNvCxnSpPr/>
              <p:nvPr/>
            </p:nvCxnSpPr>
            <p:spPr bwMode="auto">
              <a:xfrm flipH="1" flipV="1">
                <a:off x="4020889" y="4525099"/>
                <a:ext cx="663268" cy="188474"/>
              </a:xfrm>
              <a:prstGeom prst="straightConnector1">
                <a:avLst/>
              </a:prstGeom>
              <a:solidFill>
                <a:schemeClr val="accent1"/>
              </a:solidFill>
              <a:ln w="19050" cap="flat" cmpd="sng" algn="ctr">
                <a:solidFill>
                  <a:schemeClr val="tx1"/>
                </a:solidFill>
                <a:prstDash val="solid"/>
                <a:round/>
                <a:headEnd type="none" w="med" len="med"/>
                <a:tailEnd type="none"/>
              </a:ln>
            </p:spPr>
          </p:cxnSp>
          <p:cxnSp>
            <p:nvCxnSpPr>
              <p:cNvPr id="19" name="Straight Arrow Connector 34"/>
              <p:cNvCxnSpPr>
                <a:stCxn id="13" idx="2"/>
                <a:endCxn id="17" idx="3"/>
              </p:cNvCxnSpPr>
              <p:nvPr/>
            </p:nvCxnSpPr>
            <p:spPr bwMode="auto">
              <a:xfrm flipH="1">
                <a:off x="4061494" y="4713573"/>
                <a:ext cx="622663" cy="204212"/>
              </a:xfrm>
              <a:prstGeom prst="straightConnector1">
                <a:avLst/>
              </a:prstGeom>
              <a:solidFill>
                <a:schemeClr val="accent1"/>
              </a:solidFill>
              <a:ln w="19050" cap="flat" cmpd="sng" algn="ctr">
                <a:solidFill>
                  <a:schemeClr val="tx1"/>
                </a:solidFill>
                <a:prstDash val="solid"/>
                <a:round/>
                <a:headEnd type="none" w="med" len="med"/>
                <a:tailEnd type="none"/>
              </a:ln>
            </p:spPr>
          </p:cxnSp>
          <p:pic>
            <p:nvPicPr>
              <p:cNvPr id="20" name="图片 19"/>
              <p:cNvPicPr>
                <a:picLocks noChangeAspect="1"/>
              </p:cNvPicPr>
              <p:nvPr/>
            </p:nvPicPr>
            <p:blipFill>
              <a:blip r:embed="rId7"/>
              <a:stretch>
                <a:fillRect/>
              </a:stretch>
            </p:blipFill>
            <p:spPr>
              <a:xfrm>
                <a:off x="3494441" y="4343253"/>
                <a:ext cx="399252" cy="333775"/>
              </a:xfrm>
              <a:prstGeom prst="rect">
                <a:avLst/>
              </a:prstGeom>
            </p:spPr>
          </p:pic>
        </p:grpSp>
        <p:sp>
          <p:nvSpPr>
            <p:cNvPr id="41" name="文本框 40"/>
            <p:cNvSpPr txBox="1"/>
            <p:nvPr/>
          </p:nvSpPr>
          <p:spPr>
            <a:xfrm>
              <a:off x="4309107" y="5583492"/>
              <a:ext cx="1248318" cy="307777"/>
            </a:xfrm>
            <a:prstGeom prst="rect">
              <a:avLst/>
            </a:prstGeom>
            <a:noFill/>
          </p:spPr>
          <p:txBody>
            <a:bodyPr wrap="square" rtlCol="0">
              <a:spAutoFit/>
            </a:bodyPr>
            <a:lstStyle/>
            <a:p>
              <a:r>
                <a:rPr lang="en-US" altLang="zh-CN" sz="1400" dirty="0" smtClean="0">
                  <a:solidFill>
                    <a:srgbClr val="FF0000"/>
                  </a:solidFill>
                </a:rPr>
                <a:t>78 </a:t>
              </a:r>
              <a:r>
                <a:rPr lang="en-US" altLang="zh-CN" sz="1400" dirty="0">
                  <a:solidFill>
                    <a:srgbClr val="FF0000"/>
                  </a:solidFill>
                </a:rPr>
                <a:t>± </a:t>
              </a:r>
              <a:r>
                <a:rPr lang="en-US" altLang="zh-CN" sz="1400" dirty="0" smtClean="0">
                  <a:solidFill>
                    <a:srgbClr val="FF0000"/>
                  </a:solidFill>
                </a:rPr>
                <a:t>30 </a:t>
              </a:r>
              <a:r>
                <a:rPr lang="en-US" altLang="zh-CN" sz="1400" dirty="0" err="1" smtClean="0">
                  <a:solidFill>
                    <a:srgbClr val="FF0000"/>
                  </a:solidFill>
                </a:rPr>
                <a:t>ms</a:t>
              </a:r>
              <a:endParaRPr lang="zh-CN" altLang="en-US" sz="1400" dirty="0">
                <a:solidFill>
                  <a:srgbClr val="FF0000"/>
                </a:solidFill>
              </a:endParaRPr>
            </a:p>
          </p:txBody>
        </p:sp>
        <p:sp>
          <p:nvSpPr>
            <p:cNvPr id="44" name="文本框 43"/>
            <p:cNvSpPr txBox="1"/>
            <p:nvPr/>
          </p:nvSpPr>
          <p:spPr>
            <a:xfrm>
              <a:off x="4280207" y="4096021"/>
              <a:ext cx="1248318" cy="307777"/>
            </a:xfrm>
            <a:prstGeom prst="rect">
              <a:avLst/>
            </a:prstGeom>
            <a:noFill/>
          </p:spPr>
          <p:txBody>
            <a:bodyPr wrap="square" rtlCol="0">
              <a:spAutoFit/>
            </a:bodyPr>
            <a:lstStyle/>
            <a:p>
              <a:r>
                <a:rPr lang="en-US" altLang="zh-CN" sz="1400" dirty="0">
                  <a:solidFill>
                    <a:srgbClr val="FF0000"/>
                  </a:solidFill>
                </a:rPr>
                <a:t>214 ± 54 </a:t>
              </a:r>
              <a:r>
                <a:rPr lang="en-US" altLang="zh-CN" sz="1400" dirty="0" err="1" smtClean="0">
                  <a:solidFill>
                    <a:srgbClr val="FF0000"/>
                  </a:solidFill>
                </a:rPr>
                <a:t>ms</a:t>
              </a:r>
              <a:endParaRPr lang="zh-CN" altLang="en-US" sz="1400" dirty="0">
                <a:solidFill>
                  <a:srgbClr val="FF0000"/>
                </a:solidFill>
              </a:endParaRPr>
            </a:p>
          </p:txBody>
        </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Page Load Time (PLT)</a:t>
            </a:r>
            <a:endParaRPr lang="zh-CN" altLang="en-US" dirty="0"/>
          </a:p>
        </p:txBody>
      </p:sp>
      <p:sp>
        <p:nvSpPr>
          <p:cNvPr id="3" name="内容占位符 2"/>
          <p:cNvSpPr>
            <a:spLocks noGrp="1"/>
          </p:cNvSpPr>
          <p:nvPr>
            <p:ph idx="1"/>
          </p:nvPr>
        </p:nvSpPr>
        <p:spPr>
          <a:xfrm>
            <a:off x="2658138" y="4307104"/>
            <a:ext cx="7328926" cy="2012043"/>
          </a:xfrm>
        </p:spPr>
        <p:txBody>
          <a:bodyPr/>
          <a:lstStyle/>
          <a:p>
            <a:pPr marL="0" indent="0" algn="ctr">
              <a:buNone/>
            </a:pPr>
            <a:r>
              <a:rPr lang="en-US" altLang="zh-CN" dirty="0" smtClean="0"/>
              <a:t>Take away messages</a:t>
            </a:r>
            <a:endParaRPr lang="en-US" altLang="zh-CN" dirty="0" smtClean="0"/>
          </a:p>
          <a:p>
            <a:pPr marL="0" indent="0">
              <a:buNone/>
            </a:pPr>
            <a:r>
              <a:rPr lang="en-US" altLang="zh-CN" sz="1800" dirty="0" smtClean="0"/>
              <a:t>1) Uplink scheduler benefits more in </a:t>
            </a:r>
            <a:r>
              <a:rPr lang="en-US" altLang="zh-CN" sz="1800" dirty="0" err="1" smtClean="0"/>
              <a:t>lossy</a:t>
            </a:r>
            <a:r>
              <a:rPr lang="en-US" altLang="zh-CN" sz="1800" dirty="0" smtClean="0"/>
              <a:t> &amp; heterogeneous scenarios </a:t>
            </a:r>
            <a:endParaRPr lang="en-US" altLang="zh-CN" sz="1800" dirty="0" smtClean="0"/>
          </a:p>
          <a:p>
            <a:pPr marL="0" indent="0">
              <a:buNone/>
            </a:pPr>
            <a:r>
              <a:rPr lang="en-US" altLang="zh-CN" sz="1800" dirty="0" smtClean="0"/>
              <a:t>2) Downlink scheduler doesn’t significantly reduce PLT</a:t>
            </a:r>
            <a:endParaRPr lang="en-US" altLang="zh-CN" sz="1800" dirty="0" smtClean="0"/>
          </a:p>
          <a:p>
            <a:pPr lvl="1"/>
            <a:endParaRPr lang="zh-CN" altLang="en-US" sz="1800" dirty="0"/>
          </a:p>
        </p:txBody>
      </p:sp>
      <p:pic>
        <p:nvPicPr>
          <p:cNvPr id="5" name="图片 4"/>
          <p:cNvPicPr>
            <a:picLocks noChangeAspect="1"/>
          </p:cNvPicPr>
          <p:nvPr/>
        </p:nvPicPr>
        <p:blipFill>
          <a:blip r:embed="rId1"/>
          <a:stretch>
            <a:fillRect/>
          </a:stretch>
        </p:blipFill>
        <p:spPr>
          <a:xfrm>
            <a:off x="866775" y="1678143"/>
            <a:ext cx="7071163" cy="2318414"/>
          </a:xfrm>
          <a:prstGeom prst="rect">
            <a:avLst/>
          </a:prstGeom>
        </p:spPr>
      </p:pic>
      <p:pic>
        <p:nvPicPr>
          <p:cNvPr id="7" name="图片 6"/>
          <p:cNvPicPr>
            <a:picLocks noChangeAspect="1"/>
          </p:cNvPicPr>
          <p:nvPr/>
        </p:nvPicPr>
        <p:blipFill>
          <a:blip r:embed="rId2"/>
          <a:stretch>
            <a:fillRect/>
          </a:stretch>
        </p:blipFill>
        <p:spPr>
          <a:xfrm>
            <a:off x="8097595" y="1712286"/>
            <a:ext cx="3349760" cy="1880567"/>
          </a:xfrm>
          <a:prstGeom prst="rect">
            <a:avLst/>
          </a:prstGeom>
        </p:spPr>
      </p:pic>
      <p:sp>
        <p:nvSpPr>
          <p:cNvPr id="4" name="文本框 3"/>
          <p:cNvSpPr txBox="1"/>
          <p:nvPr/>
        </p:nvSpPr>
        <p:spPr>
          <a:xfrm>
            <a:off x="3839028" y="1132114"/>
            <a:ext cx="2532743" cy="523220"/>
          </a:xfrm>
          <a:prstGeom prst="rect">
            <a:avLst/>
          </a:prstGeom>
          <a:noFill/>
        </p:spPr>
        <p:txBody>
          <a:bodyPr wrap="square" rtlCol="0">
            <a:spAutoFit/>
          </a:bodyPr>
          <a:lstStyle/>
          <a:p>
            <a:r>
              <a:rPr lang="en-US" altLang="zh-CN" sz="2800" dirty="0" err="1"/>
              <a:t>M</a:t>
            </a:r>
            <a:r>
              <a:rPr lang="en-US" altLang="zh-CN" sz="2800" dirty="0" err="1" smtClean="0"/>
              <a:t>ininet</a:t>
            </a:r>
            <a:endParaRPr lang="zh-CN" altLang="en-US" sz="2800" dirty="0"/>
          </a:p>
        </p:txBody>
      </p:sp>
      <p:sp>
        <p:nvSpPr>
          <p:cNvPr id="9" name="文本框 8"/>
          <p:cNvSpPr txBox="1"/>
          <p:nvPr/>
        </p:nvSpPr>
        <p:spPr>
          <a:xfrm>
            <a:off x="9074269" y="1189066"/>
            <a:ext cx="2532743" cy="523220"/>
          </a:xfrm>
          <a:prstGeom prst="rect">
            <a:avLst/>
          </a:prstGeom>
          <a:noFill/>
        </p:spPr>
        <p:txBody>
          <a:bodyPr wrap="square" rtlCol="0">
            <a:spAutoFit/>
          </a:bodyPr>
          <a:lstStyle/>
          <a:p>
            <a:r>
              <a:rPr lang="en-US" altLang="zh-CN" sz="2800" dirty="0" smtClean="0"/>
              <a:t>Real world</a:t>
            </a:r>
            <a:endParaRPr lang="zh-CN" altLang="en-US" sz="2800" dirty="0"/>
          </a:p>
        </p:txBody>
      </p:sp>
      <p:grpSp>
        <p:nvGrpSpPr>
          <p:cNvPr id="17" name="组合 16"/>
          <p:cNvGrpSpPr/>
          <p:nvPr/>
        </p:nvGrpSpPr>
        <p:grpSpPr>
          <a:xfrm>
            <a:off x="1725038" y="1821390"/>
            <a:ext cx="9319006" cy="1103772"/>
            <a:chOff x="1725038" y="1821390"/>
            <a:chExt cx="9319006" cy="1103772"/>
          </a:xfrm>
        </p:grpSpPr>
        <p:sp>
          <p:nvSpPr>
            <p:cNvPr id="6" name="文本框 5"/>
            <p:cNvSpPr txBox="1"/>
            <p:nvPr/>
          </p:nvSpPr>
          <p:spPr>
            <a:xfrm>
              <a:off x="9221822" y="2617385"/>
              <a:ext cx="953310" cy="307777"/>
            </a:xfrm>
            <a:prstGeom prst="rect">
              <a:avLst/>
            </a:prstGeom>
            <a:noFill/>
          </p:spPr>
          <p:txBody>
            <a:bodyPr wrap="square" rtlCol="0">
              <a:spAutoFit/>
            </a:bodyPr>
            <a:lstStyle/>
            <a:p>
              <a:r>
                <a:rPr lang="en-US" altLang="zh-CN" sz="1400" dirty="0" smtClean="0">
                  <a:solidFill>
                    <a:srgbClr val="FF0000"/>
                  </a:solidFill>
                </a:rPr>
                <a:t>15.5 </a:t>
              </a:r>
              <a:r>
                <a:rPr lang="en-US" altLang="zh-CN" sz="1400" dirty="0" err="1" smtClean="0">
                  <a:solidFill>
                    <a:srgbClr val="FF0000"/>
                  </a:solidFill>
                </a:rPr>
                <a:t>ms</a:t>
              </a:r>
              <a:endParaRPr lang="zh-CN" altLang="en-US" sz="1400" dirty="0">
                <a:solidFill>
                  <a:srgbClr val="FF0000"/>
                </a:solidFill>
              </a:endParaRPr>
            </a:p>
          </p:txBody>
        </p:sp>
        <p:sp>
          <p:nvSpPr>
            <p:cNvPr id="10" name="文本框 9"/>
            <p:cNvSpPr txBox="1"/>
            <p:nvPr/>
          </p:nvSpPr>
          <p:spPr>
            <a:xfrm>
              <a:off x="10090734" y="1821390"/>
              <a:ext cx="953310" cy="307777"/>
            </a:xfrm>
            <a:prstGeom prst="rect">
              <a:avLst/>
            </a:prstGeom>
            <a:noFill/>
          </p:spPr>
          <p:txBody>
            <a:bodyPr wrap="square" rtlCol="0">
              <a:spAutoFit/>
            </a:bodyPr>
            <a:lstStyle/>
            <a:p>
              <a:r>
                <a:rPr lang="en-US" altLang="zh-CN" sz="1400" dirty="0" smtClean="0">
                  <a:solidFill>
                    <a:srgbClr val="FF0000"/>
                  </a:solidFill>
                </a:rPr>
                <a:t>92.2 </a:t>
              </a:r>
              <a:r>
                <a:rPr lang="en-US" altLang="zh-CN" sz="1400" dirty="0" err="1" smtClean="0">
                  <a:solidFill>
                    <a:srgbClr val="FF0000"/>
                  </a:solidFill>
                </a:rPr>
                <a:t>ms</a:t>
              </a:r>
              <a:endParaRPr lang="zh-CN" altLang="en-US" sz="1400" dirty="0">
                <a:solidFill>
                  <a:srgbClr val="FF0000"/>
                </a:solidFill>
              </a:endParaRPr>
            </a:p>
          </p:txBody>
        </p:sp>
        <p:sp>
          <p:nvSpPr>
            <p:cNvPr id="11" name="文本框 10"/>
            <p:cNvSpPr txBox="1"/>
            <p:nvPr/>
          </p:nvSpPr>
          <p:spPr>
            <a:xfrm>
              <a:off x="5800550" y="2369585"/>
              <a:ext cx="755892" cy="307777"/>
            </a:xfrm>
            <a:prstGeom prst="rect">
              <a:avLst/>
            </a:prstGeom>
            <a:noFill/>
          </p:spPr>
          <p:txBody>
            <a:bodyPr wrap="square" rtlCol="0">
              <a:spAutoFit/>
            </a:bodyPr>
            <a:lstStyle/>
            <a:p>
              <a:r>
                <a:rPr lang="en-US" altLang="zh-CN" sz="1400" dirty="0" smtClean="0">
                  <a:solidFill>
                    <a:srgbClr val="FF0000"/>
                  </a:solidFill>
                </a:rPr>
                <a:t>8.0 </a:t>
              </a:r>
              <a:r>
                <a:rPr lang="en-US" altLang="zh-CN" sz="1400" dirty="0" err="1" smtClean="0">
                  <a:solidFill>
                    <a:srgbClr val="FF0000"/>
                  </a:solidFill>
                </a:rPr>
                <a:t>ms</a:t>
              </a:r>
              <a:endParaRPr lang="zh-CN" altLang="en-US" sz="1400" dirty="0">
                <a:solidFill>
                  <a:srgbClr val="FF0000"/>
                </a:solidFill>
              </a:endParaRPr>
            </a:p>
          </p:txBody>
        </p:sp>
        <p:sp>
          <p:nvSpPr>
            <p:cNvPr id="13" name="文本框 12"/>
            <p:cNvSpPr txBox="1"/>
            <p:nvPr/>
          </p:nvSpPr>
          <p:spPr>
            <a:xfrm>
              <a:off x="6815469" y="1879960"/>
              <a:ext cx="973311" cy="307777"/>
            </a:xfrm>
            <a:prstGeom prst="rect">
              <a:avLst/>
            </a:prstGeom>
            <a:noFill/>
          </p:spPr>
          <p:txBody>
            <a:bodyPr wrap="square" rtlCol="0">
              <a:spAutoFit/>
            </a:bodyPr>
            <a:lstStyle/>
            <a:p>
              <a:r>
                <a:rPr lang="en-US" altLang="zh-CN" sz="1400" dirty="0" smtClean="0">
                  <a:solidFill>
                    <a:srgbClr val="FF0000"/>
                  </a:solidFill>
                </a:rPr>
                <a:t>155.3 </a:t>
              </a:r>
              <a:r>
                <a:rPr lang="en-US" altLang="zh-CN" sz="1400" dirty="0" err="1" smtClean="0">
                  <a:solidFill>
                    <a:srgbClr val="FF0000"/>
                  </a:solidFill>
                </a:rPr>
                <a:t>ms</a:t>
              </a:r>
              <a:endParaRPr lang="zh-CN" altLang="en-US" sz="1400" dirty="0">
                <a:solidFill>
                  <a:srgbClr val="FF0000"/>
                </a:solidFill>
              </a:endParaRPr>
            </a:p>
          </p:txBody>
        </p:sp>
        <p:sp>
          <p:nvSpPr>
            <p:cNvPr id="14" name="文本框 13"/>
            <p:cNvSpPr txBox="1"/>
            <p:nvPr/>
          </p:nvSpPr>
          <p:spPr>
            <a:xfrm>
              <a:off x="3352372" y="1879960"/>
              <a:ext cx="973311" cy="307777"/>
            </a:xfrm>
            <a:prstGeom prst="rect">
              <a:avLst/>
            </a:prstGeom>
            <a:noFill/>
          </p:spPr>
          <p:txBody>
            <a:bodyPr wrap="square" rtlCol="0">
              <a:spAutoFit/>
            </a:bodyPr>
            <a:lstStyle/>
            <a:p>
              <a:r>
                <a:rPr lang="en-US" altLang="zh-CN" sz="1400" dirty="0" smtClean="0">
                  <a:solidFill>
                    <a:srgbClr val="FF0000"/>
                  </a:solidFill>
                </a:rPr>
                <a:t>85.9 </a:t>
              </a:r>
              <a:r>
                <a:rPr lang="en-US" altLang="zh-CN" sz="1400" dirty="0" err="1" smtClean="0">
                  <a:solidFill>
                    <a:srgbClr val="FF0000"/>
                  </a:solidFill>
                </a:rPr>
                <a:t>ms</a:t>
              </a:r>
              <a:endParaRPr lang="zh-CN" altLang="en-US" sz="1400" dirty="0">
                <a:solidFill>
                  <a:srgbClr val="FF0000"/>
                </a:solidFill>
              </a:endParaRPr>
            </a:p>
          </p:txBody>
        </p:sp>
        <p:sp>
          <p:nvSpPr>
            <p:cNvPr id="15" name="文本框 14"/>
            <p:cNvSpPr txBox="1"/>
            <p:nvPr/>
          </p:nvSpPr>
          <p:spPr>
            <a:xfrm>
              <a:off x="2220721" y="2445410"/>
              <a:ext cx="973311" cy="307777"/>
            </a:xfrm>
            <a:prstGeom prst="rect">
              <a:avLst/>
            </a:prstGeom>
            <a:noFill/>
          </p:spPr>
          <p:txBody>
            <a:bodyPr wrap="square" rtlCol="0">
              <a:spAutoFit/>
            </a:bodyPr>
            <a:lstStyle/>
            <a:p>
              <a:r>
                <a:rPr lang="en-US" altLang="zh-CN" sz="1400" dirty="0" smtClean="0">
                  <a:solidFill>
                    <a:srgbClr val="FF0000"/>
                  </a:solidFill>
                </a:rPr>
                <a:t>40.5 </a:t>
              </a:r>
              <a:r>
                <a:rPr lang="en-US" altLang="zh-CN" sz="1400" dirty="0" err="1" smtClean="0">
                  <a:solidFill>
                    <a:srgbClr val="FF0000"/>
                  </a:solidFill>
                </a:rPr>
                <a:t>ms</a:t>
              </a:r>
              <a:endParaRPr lang="zh-CN" altLang="en-US" sz="1400" dirty="0">
                <a:solidFill>
                  <a:srgbClr val="FF0000"/>
                </a:solidFill>
              </a:endParaRPr>
            </a:p>
          </p:txBody>
        </p:sp>
        <p:sp>
          <p:nvSpPr>
            <p:cNvPr id="8" name="矩形 7"/>
            <p:cNvSpPr/>
            <p:nvPr/>
          </p:nvSpPr>
          <p:spPr bwMode="auto">
            <a:xfrm>
              <a:off x="1725038" y="1899415"/>
              <a:ext cx="1076528" cy="153888"/>
            </a:xfrm>
            <a:prstGeom prst="rect">
              <a:avLst/>
            </a:prstGeom>
            <a:noFill/>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6" name="矩形 15"/>
            <p:cNvSpPr/>
            <p:nvPr/>
          </p:nvSpPr>
          <p:spPr bwMode="auto">
            <a:xfrm>
              <a:off x="1725038" y="2224885"/>
              <a:ext cx="1076528" cy="153888"/>
            </a:xfrm>
            <a:prstGeom prst="rect">
              <a:avLst/>
            </a:prstGeom>
            <a:noFill/>
            <a:ln>
              <a:solidFill>
                <a:srgbClr val="FF000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Stream Completion Time (SCT)</a:t>
            </a:r>
            <a:endParaRPr lang="zh-CN" altLang="en-US" dirty="0"/>
          </a:p>
        </p:txBody>
      </p:sp>
      <p:sp>
        <p:nvSpPr>
          <p:cNvPr id="3" name="内容占位符 2"/>
          <p:cNvSpPr>
            <a:spLocks noGrp="1"/>
          </p:cNvSpPr>
          <p:nvPr>
            <p:ph idx="1"/>
          </p:nvPr>
        </p:nvSpPr>
        <p:spPr>
          <a:xfrm>
            <a:off x="2574458" y="4617394"/>
            <a:ext cx="6974114" cy="1407850"/>
          </a:xfrm>
        </p:spPr>
        <p:txBody>
          <a:bodyPr/>
          <a:lstStyle/>
          <a:p>
            <a:pPr marL="0" indent="0" algn="ctr">
              <a:buNone/>
            </a:pPr>
            <a:r>
              <a:rPr lang="en-US" altLang="zh-CN" dirty="0" smtClean="0">
                <a:solidFill>
                  <a:srgbClr val="FF0000"/>
                </a:solidFill>
              </a:rPr>
              <a:t>Downlink scheduler and Co-Designed scheduler</a:t>
            </a:r>
            <a:endParaRPr lang="en-US" altLang="zh-CN" dirty="0" smtClean="0">
              <a:solidFill>
                <a:srgbClr val="FF0000"/>
              </a:solidFill>
            </a:endParaRPr>
          </a:p>
          <a:p>
            <a:pPr marL="0" indent="0" algn="ctr">
              <a:buNone/>
            </a:pPr>
            <a:r>
              <a:rPr lang="en-US" altLang="zh-CN" dirty="0">
                <a:solidFill>
                  <a:srgbClr val="FF0000"/>
                </a:solidFill>
              </a:rPr>
              <a:t>c</a:t>
            </a:r>
            <a:r>
              <a:rPr lang="en-US" altLang="zh-CN" dirty="0" smtClean="0">
                <a:solidFill>
                  <a:srgbClr val="FF0000"/>
                </a:solidFill>
              </a:rPr>
              <a:t>an reduce average SCT</a:t>
            </a:r>
            <a:endParaRPr lang="zh-CN" altLang="en-US" dirty="0">
              <a:solidFill>
                <a:srgbClr val="FF0000"/>
              </a:solidFill>
            </a:endParaRPr>
          </a:p>
        </p:txBody>
      </p:sp>
      <p:pic>
        <p:nvPicPr>
          <p:cNvPr id="4" name="图片 3"/>
          <p:cNvPicPr>
            <a:picLocks noChangeAspect="1"/>
          </p:cNvPicPr>
          <p:nvPr/>
        </p:nvPicPr>
        <p:blipFill>
          <a:blip r:embed="rId1"/>
          <a:stretch>
            <a:fillRect/>
          </a:stretch>
        </p:blipFill>
        <p:spPr>
          <a:xfrm>
            <a:off x="749753" y="1721651"/>
            <a:ext cx="7166413" cy="2326841"/>
          </a:xfrm>
          <a:prstGeom prst="rect">
            <a:avLst/>
          </a:prstGeom>
        </p:spPr>
      </p:pic>
      <p:pic>
        <p:nvPicPr>
          <p:cNvPr id="5" name="图片 4"/>
          <p:cNvPicPr>
            <a:picLocks noChangeAspect="1"/>
          </p:cNvPicPr>
          <p:nvPr/>
        </p:nvPicPr>
        <p:blipFill>
          <a:blip r:embed="rId2"/>
          <a:stretch>
            <a:fillRect/>
          </a:stretch>
        </p:blipFill>
        <p:spPr>
          <a:xfrm>
            <a:off x="8064483" y="1863794"/>
            <a:ext cx="3488888" cy="1916431"/>
          </a:xfrm>
          <a:prstGeom prst="rect">
            <a:avLst/>
          </a:prstGeom>
        </p:spPr>
      </p:pic>
      <p:sp>
        <p:nvSpPr>
          <p:cNvPr id="6" name="文本框 5"/>
          <p:cNvSpPr txBox="1"/>
          <p:nvPr/>
        </p:nvSpPr>
        <p:spPr>
          <a:xfrm>
            <a:off x="3839028" y="1132114"/>
            <a:ext cx="2532743" cy="523220"/>
          </a:xfrm>
          <a:prstGeom prst="rect">
            <a:avLst/>
          </a:prstGeom>
          <a:noFill/>
        </p:spPr>
        <p:txBody>
          <a:bodyPr wrap="square" rtlCol="0">
            <a:spAutoFit/>
          </a:bodyPr>
          <a:lstStyle/>
          <a:p>
            <a:r>
              <a:rPr lang="en-US" altLang="zh-CN" sz="2800" dirty="0" err="1"/>
              <a:t>M</a:t>
            </a:r>
            <a:r>
              <a:rPr lang="en-US" altLang="zh-CN" sz="2800" dirty="0" err="1" smtClean="0"/>
              <a:t>ininet</a:t>
            </a:r>
            <a:endParaRPr lang="zh-CN" altLang="en-US" sz="2800" dirty="0"/>
          </a:p>
        </p:txBody>
      </p:sp>
      <p:sp>
        <p:nvSpPr>
          <p:cNvPr id="7" name="文本框 6"/>
          <p:cNvSpPr txBox="1"/>
          <p:nvPr/>
        </p:nvSpPr>
        <p:spPr>
          <a:xfrm>
            <a:off x="9074269" y="1189066"/>
            <a:ext cx="2532743" cy="523220"/>
          </a:xfrm>
          <a:prstGeom prst="rect">
            <a:avLst/>
          </a:prstGeom>
          <a:noFill/>
        </p:spPr>
        <p:txBody>
          <a:bodyPr wrap="square" rtlCol="0">
            <a:spAutoFit/>
          </a:bodyPr>
          <a:lstStyle/>
          <a:p>
            <a:r>
              <a:rPr lang="en-US" altLang="zh-CN" sz="2800" dirty="0" smtClean="0"/>
              <a:t>Real world</a:t>
            </a:r>
            <a:endParaRPr lang="zh-CN" altLang="en-US" sz="2800" dirty="0"/>
          </a:p>
        </p:txBody>
      </p:sp>
      <p:sp>
        <p:nvSpPr>
          <p:cNvPr id="8" name="文本框 7"/>
          <p:cNvSpPr txBox="1"/>
          <p:nvPr/>
        </p:nvSpPr>
        <p:spPr>
          <a:xfrm>
            <a:off x="9358009" y="3967977"/>
            <a:ext cx="1153396" cy="461665"/>
          </a:xfrm>
          <a:prstGeom prst="rect">
            <a:avLst/>
          </a:prstGeom>
          <a:noFill/>
        </p:spPr>
        <p:txBody>
          <a:bodyPr wrap="square" rtlCol="0">
            <a:spAutoFit/>
          </a:bodyPr>
          <a:lstStyle/>
          <a:p>
            <a:r>
              <a:rPr lang="en-US" altLang="zh-CN" sz="2400" dirty="0" smtClean="0">
                <a:solidFill>
                  <a:srgbClr val="FF0000"/>
                </a:solidFill>
              </a:rPr>
              <a:t>12.9%</a:t>
            </a:r>
            <a:endParaRPr lang="zh-CN" altLang="en-US" sz="2400" dirty="0">
              <a:solidFill>
                <a:srgbClr val="FF0000"/>
              </a:solidFill>
            </a:endParaRPr>
          </a:p>
        </p:txBody>
      </p:sp>
      <p:sp>
        <p:nvSpPr>
          <p:cNvPr id="9" name="文本框 8"/>
          <p:cNvSpPr txBox="1"/>
          <p:nvPr/>
        </p:nvSpPr>
        <p:spPr>
          <a:xfrm>
            <a:off x="5737259" y="3967977"/>
            <a:ext cx="1153396" cy="461665"/>
          </a:xfrm>
          <a:prstGeom prst="rect">
            <a:avLst/>
          </a:prstGeom>
          <a:noFill/>
        </p:spPr>
        <p:txBody>
          <a:bodyPr wrap="square" rtlCol="0">
            <a:spAutoFit/>
          </a:bodyPr>
          <a:lstStyle/>
          <a:p>
            <a:r>
              <a:rPr lang="en-US" altLang="zh-CN" sz="2400" dirty="0" smtClean="0">
                <a:solidFill>
                  <a:srgbClr val="FF0000"/>
                </a:solidFill>
              </a:rPr>
              <a:t>6.5%</a:t>
            </a:r>
            <a:endParaRPr lang="zh-CN" altLang="en-US" sz="2400" dirty="0">
              <a:solidFill>
                <a:srgbClr val="FF0000"/>
              </a:solidFill>
            </a:endParaRPr>
          </a:p>
        </p:txBody>
      </p:sp>
      <p:sp>
        <p:nvSpPr>
          <p:cNvPr id="10" name="文本框 9"/>
          <p:cNvSpPr txBox="1"/>
          <p:nvPr/>
        </p:nvSpPr>
        <p:spPr>
          <a:xfrm>
            <a:off x="2108613" y="3967977"/>
            <a:ext cx="1153396" cy="461665"/>
          </a:xfrm>
          <a:prstGeom prst="rect">
            <a:avLst/>
          </a:prstGeom>
          <a:noFill/>
        </p:spPr>
        <p:txBody>
          <a:bodyPr wrap="square" rtlCol="0">
            <a:spAutoFit/>
          </a:bodyPr>
          <a:lstStyle/>
          <a:p>
            <a:r>
              <a:rPr lang="en-US" altLang="zh-CN" sz="2400" dirty="0" smtClean="0">
                <a:solidFill>
                  <a:srgbClr val="FF0000"/>
                </a:solidFill>
              </a:rPr>
              <a:t>10.9%</a:t>
            </a:r>
            <a:endParaRPr lang="zh-CN" altLang="en-US" sz="2400" dirty="0">
              <a:solidFill>
                <a:srgbClr val="FF0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 &amp; Future </a:t>
            </a:r>
            <a:r>
              <a:rPr lang="en-US" altLang="zh-CN" dirty="0" smtClean="0"/>
              <a:t>Work</a:t>
            </a:r>
            <a:endParaRPr lang="zh-CN" altLang="en-US" dirty="0"/>
          </a:p>
        </p:txBody>
      </p:sp>
      <p:sp>
        <p:nvSpPr>
          <p:cNvPr id="3" name="内容占位符 2"/>
          <p:cNvSpPr>
            <a:spLocks noGrp="1"/>
          </p:cNvSpPr>
          <p:nvPr>
            <p:ph idx="1"/>
          </p:nvPr>
        </p:nvSpPr>
        <p:spPr/>
        <p:txBody>
          <a:bodyPr/>
          <a:lstStyle/>
          <a:p>
            <a:r>
              <a:rPr lang="en-US" altLang="zh-CN" dirty="0" smtClean="0"/>
              <a:t>Conclusion</a:t>
            </a:r>
            <a:endParaRPr lang="en-US" altLang="zh-CN" dirty="0" smtClean="0"/>
          </a:p>
          <a:p>
            <a:pPr lvl="1"/>
            <a:r>
              <a:rPr lang="en-US" altLang="zh-CN" dirty="0" smtClean="0"/>
              <a:t>MPQUIC provides opportunities for finer-grained scheduling</a:t>
            </a:r>
            <a:endParaRPr lang="en-US" altLang="zh-CN" dirty="0" smtClean="0"/>
          </a:p>
          <a:p>
            <a:pPr lvl="1"/>
            <a:r>
              <a:rPr lang="en-US" altLang="zh-CN" dirty="0" smtClean="0"/>
              <a:t>Uplink scheduler can speed up loss recovery</a:t>
            </a:r>
            <a:endParaRPr lang="en-US" altLang="zh-CN" dirty="0" smtClean="0"/>
          </a:p>
          <a:p>
            <a:pPr lvl="1"/>
            <a:r>
              <a:rPr lang="en-US" altLang="zh-CN" dirty="0" smtClean="0"/>
              <a:t>Downlink scheduler benefits from stream information</a:t>
            </a:r>
            <a:endParaRPr lang="en-US" altLang="zh-CN" dirty="0"/>
          </a:p>
          <a:p>
            <a:r>
              <a:rPr lang="en-US" altLang="zh-CN" dirty="0"/>
              <a:t>Future </a:t>
            </a:r>
            <a:r>
              <a:rPr lang="en-US" altLang="zh-CN" dirty="0" smtClean="0"/>
              <a:t>Work</a:t>
            </a:r>
            <a:endParaRPr lang="en-US" altLang="zh-CN" dirty="0" smtClean="0"/>
          </a:p>
          <a:p>
            <a:pPr lvl="1"/>
            <a:r>
              <a:rPr lang="en-US" altLang="zh-CN" dirty="0" smtClean="0"/>
              <a:t>How much can a browser benefit </a:t>
            </a:r>
            <a:r>
              <a:rPr lang="en-US" altLang="zh-CN" dirty="0"/>
              <a:t>from </a:t>
            </a:r>
            <a:r>
              <a:rPr lang="en-US" altLang="zh-CN" dirty="0" smtClean="0"/>
              <a:t>stream completion time reduction?</a:t>
            </a:r>
            <a:endParaRPr lang="en-US" altLang="zh-CN" dirty="0" smtClean="0"/>
          </a:p>
          <a:p>
            <a:pPr lvl="1"/>
            <a:r>
              <a:rPr lang="en-US" altLang="zh-CN" dirty="0" smtClean="0"/>
              <a:t>Integrate our work into Chromium </a:t>
            </a:r>
            <a:endParaRPr lang="en-US" altLang="zh-CN" dirty="0" smtClean="0"/>
          </a:p>
          <a:p>
            <a:pPr lvl="1"/>
            <a:r>
              <a:rPr lang="en-US" altLang="zh-CN" dirty="0" smtClean="0"/>
              <a:t>Reduce Page Load Time by optimizing dependency tree.</a:t>
            </a:r>
            <a:endParaRPr lang="en-US" altLang="zh-CN" dirty="0" smtClean="0"/>
          </a:p>
          <a:p>
            <a:pPr marL="252095" lvl="1" indent="0">
              <a:buNone/>
            </a:pPr>
            <a:endParaRPr lang="en-US" altLang="zh-CN" dirty="0" smtClean="0"/>
          </a:p>
          <a:p>
            <a:pPr lvl="1"/>
            <a:endParaRPr lang="en-US" altLang="zh-CN" dirty="0"/>
          </a:p>
          <a:p>
            <a:pPr lvl="1"/>
            <a:endParaRPr lang="zh-CN" altLang="en-US"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940" y="2377440"/>
            <a:ext cx="2712719" cy="1668733"/>
          </a:xfrm>
        </p:spPr>
        <p:txBody>
          <a:bodyPr/>
          <a:lstStyle/>
          <a:p>
            <a:pPr algn="ctr"/>
            <a:r>
              <a:rPr lang="en-US" sz="3600" dirty="0" smtClean="0"/>
              <a:t>Thanks</a:t>
            </a:r>
            <a:br>
              <a:rPr lang="en-US" sz="3600" dirty="0" smtClean="0"/>
            </a:br>
            <a:r>
              <a:rPr lang="en-US" sz="3600" dirty="0" smtClean="0"/>
              <a:t>Q&amp;A</a:t>
            </a:r>
            <a:endParaRPr lang="en-US" sz="3600" dirty="0"/>
          </a:p>
        </p:txBody>
      </p:sp>
    </p:spTree>
  </p:cSld>
  <p:clrMapOvr>
    <a:masterClrMapping/>
  </p:clrMapOvr>
  <p:transition spd="med">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 of our work</a:t>
            </a:r>
            <a:endParaRPr lang="zh-CN" altLang="en-US" dirty="0"/>
          </a:p>
        </p:txBody>
      </p:sp>
      <p:grpSp>
        <p:nvGrpSpPr>
          <p:cNvPr id="3" name="组合 2"/>
          <p:cNvGrpSpPr/>
          <p:nvPr/>
        </p:nvGrpSpPr>
        <p:grpSpPr>
          <a:xfrm>
            <a:off x="6571496" y="1302313"/>
            <a:ext cx="2590213" cy="4683760"/>
            <a:chOff x="6776216" y="970374"/>
            <a:chExt cx="2590213" cy="4683760"/>
          </a:xfrm>
        </p:grpSpPr>
        <p:sp>
          <p:nvSpPr>
            <p:cNvPr id="26" name="圆角矩形 25"/>
            <p:cNvSpPr/>
            <p:nvPr/>
          </p:nvSpPr>
          <p:spPr bwMode="auto">
            <a:xfrm>
              <a:off x="6776216" y="970374"/>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7" name="椭圆 26"/>
            <p:cNvSpPr/>
            <p:nvPr/>
          </p:nvSpPr>
          <p:spPr bwMode="auto">
            <a:xfrm>
              <a:off x="7885848" y="5156064"/>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7711167" y="1181017"/>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9" name="矩形 28"/>
            <p:cNvSpPr/>
            <p:nvPr/>
          </p:nvSpPr>
          <p:spPr bwMode="auto">
            <a:xfrm>
              <a:off x="6986079" y="1438026"/>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30" name="图片 29"/>
          <p:cNvPicPr>
            <a:picLocks noChangeAspect="1"/>
          </p:cNvPicPr>
          <p:nvPr/>
        </p:nvPicPr>
        <p:blipFill>
          <a:blip r:embed="rId1"/>
          <a:stretch>
            <a:fillRect/>
          </a:stretch>
        </p:blipFill>
        <p:spPr>
          <a:xfrm>
            <a:off x="6778819" y="1767424"/>
            <a:ext cx="2199620" cy="282892"/>
          </a:xfrm>
          <a:prstGeom prst="rect">
            <a:avLst/>
          </a:prstGeom>
        </p:spPr>
      </p:pic>
      <p:pic>
        <p:nvPicPr>
          <p:cNvPr id="31" name="图片 30"/>
          <p:cNvPicPr>
            <a:picLocks noChangeAspect="1"/>
          </p:cNvPicPr>
          <p:nvPr/>
        </p:nvPicPr>
        <p:blipFill>
          <a:blip r:embed="rId2"/>
          <a:stretch>
            <a:fillRect/>
          </a:stretch>
        </p:blipFill>
        <p:spPr>
          <a:xfrm>
            <a:off x="6781360" y="2077044"/>
            <a:ext cx="2197079" cy="405725"/>
          </a:xfrm>
          <a:prstGeom prst="rect">
            <a:avLst/>
          </a:prstGeom>
        </p:spPr>
      </p:pic>
      <p:pic>
        <p:nvPicPr>
          <p:cNvPr id="32" name="内容占位符 22"/>
          <p:cNvPicPr>
            <a:picLocks noChangeAspect="1"/>
          </p:cNvPicPr>
          <p:nvPr/>
        </p:nvPicPr>
        <p:blipFill>
          <a:blip r:embed="rId3"/>
          <a:stretch>
            <a:fillRect/>
          </a:stretch>
        </p:blipFill>
        <p:spPr>
          <a:xfrm>
            <a:off x="6828190" y="3880472"/>
            <a:ext cx="2103429" cy="1351565"/>
          </a:xfrm>
          <a:prstGeom prst="rect">
            <a:avLst/>
          </a:prstGeom>
        </p:spPr>
      </p:pic>
      <p:sp>
        <p:nvSpPr>
          <p:cNvPr id="34" name="文本框 33"/>
          <p:cNvSpPr txBox="1"/>
          <p:nvPr/>
        </p:nvSpPr>
        <p:spPr>
          <a:xfrm>
            <a:off x="7499049"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9" name="内容占位符 48"/>
          <p:cNvSpPr>
            <a:spLocks noGrp="1"/>
          </p:cNvSpPr>
          <p:nvPr>
            <p:ph idx="1"/>
          </p:nvPr>
        </p:nvSpPr>
        <p:spPr>
          <a:xfrm>
            <a:off x="304801" y="899207"/>
            <a:ext cx="6150590" cy="5387293"/>
          </a:xfrm>
        </p:spPr>
        <p:txBody>
          <a:bodyPr/>
          <a:lstStyle/>
          <a:p>
            <a:r>
              <a:rPr lang="en-US" altLang="zh-CN" dirty="0" smtClean="0"/>
              <a:t>Intuition:</a:t>
            </a:r>
            <a:endParaRPr lang="en-US" altLang="zh-CN" dirty="0" smtClean="0"/>
          </a:p>
          <a:p>
            <a:pPr lvl="1"/>
            <a:r>
              <a:rPr lang="en-US" altLang="zh-CN" dirty="0" smtClean="0"/>
              <a:t>Prioritize rendering resources</a:t>
            </a:r>
            <a:endParaRPr lang="en-US" altLang="zh-CN" dirty="0" smtClean="0"/>
          </a:p>
          <a:p>
            <a:pPr marL="252095" lvl="1" indent="0">
              <a:buNone/>
            </a:pPr>
            <a:r>
              <a:rPr lang="en-US" altLang="zh-CN" dirty="0" smtClean="0">
                <a:solidFill>
                  <a:srgbClr val="FF0000"/>
                </a:solidFill>
              </a:rPr>
              <a:t>	☺ </a:t>
            </a:r>
            <a:r>
              <a:rPr lang="en-US" altLang="zh-CN" dirty="0">
                <a:solidFill>
                  <a:srgbClr val="FF0000"/>
                </a:solidFill>
              </a:rPr>
              <a:t>Utilize </a:t>
            </a:r>
            <a:r>
              <a:rPr lang="en-US" altLang="zh-CN" dirty="0" smtClean="0">
                <a:solidFill>
                  <a:srgbClr val="FF0000"/>
                </a:solidFill>
              </a:rPr>
              <a:t>HTTP/2 dependency tree</a:t>
            </a:r>
            <a:endParaRPr lang="en-US" altLang="zh-CN" dirty="0" smtClean="0">
              <a:solidFill>
                <a:srgbClr val="FF0000"/>
              </a:solidFill>
            </a:endParaRPr>
          </a:p>
          <a:p>
            <a:pPr lvl="1"/>
            <a:r>
              <a:rPr lang="en-US" altLang="zh-CN" dirty="0" smtClean="0"/>
              <a:t>Aggregate bandwidth of multiple interfaces</a:t>
            </a:r>
            <a:endParaRPr lang="en-US" altLang="zh-CN" dirty="0" smtClean="0"/>
          </a:p>
          <a:p>
            <a:pPr marL="252095" lvl="1" indent="0">
              <a:buNone/>
            </a:pPr>
            <a:r>
              <a:rPr lang="en-US" altLang="zh-CN" dirty="0" smtClean="0">
                <a:solidFill>
                  <a:srgbClr val="FF0000"/>
                </a:solidFill>
              </a:rPr>
              <a:t>	☺ Apply multipath transport protocol</a:t>
            </a:r>
            <a:endParaRPr lang="en-US" altLang="zh-CN" dirty="0" smtClean="0">
              <a:solidFill>
                <a:srgbClr val="FF0000"/>
              </a:solidFill>
            </a:endParaRPr>
          </a:p>
          <a:p>
            <a:pPr lvl="1"/>
            <a:r>
              <a:rPr lang="en-US" altLang="zh-CN" dirty="0"/>
              <a:t>Improve CPU/network utilization</a:t>
            </a:r>
            <a:endParaRPr lang="en-US" altLang="zh-CN" dirty="0"/>
          </a:p>
          <a:p>
            <a:pPr marL="252095" lvl="1" indent="0">
              <a:buNone/>
            </a:pPr>
            <a:r>
              <a:rPr lang="en-US" altLang="zh-CN" dirty="0" smtClean="0">
                <a:solidFill>
                  <a:srgbClr val="FF0000"/>
                </a:solidFill>
              </a:rPr>
              <a:t>	☺ Reduce </a:t>
            </a:r>
            <a:r>
              <a:rPr lang="en-US" altLang="zh-CN" dirty="0">
                <a:solidFill>
                  <a:srgbClr val="FF0000"/>
                </a:solidFill>
              </a:rPr>
              <a:t>object completion </a:t>
            </a:r>
            <a:r>
              <a:rPr lang="en-US" altLang="zh-CN" dirty="0" smtClean="0">
                <a:solidFill>
                  <a:srgbClr val="FF0000"/>
                </a:solidFill>
              </a:rPr>
              <a:t>time</a:t>
            </a:r>
            <a:endParaRPr lang="en-US" altLang="zh-CN" dirty="0" smtClean="0">
              <a:solidFill>
                <a:srgbClr val="FF0000"/>
              </a:solidFill>
            </a:endParaRPr>
          </a:p>
          <a:p>
            <a:r>
              <a:rPr lang="en-US" altLang="zh-CN" dirty="0" smtClean="0"/>
              <a:t>Challenges</a:t>
            </a:r>
            <a:endParaRPr lang="en-US" altLang="zh-CN" dirty="0" smtClean="0"/>
          </a:p>
          <a:p>
            <a:pPr lvl="1"/>
            <a:r>
              <a:rPr lang="en-US" altLang="zh-CN" dirty="0" smtClean="0"/>
              <a:t>Fairness </a:t>
            </a:r>
            <a:r>
              <a:rPr lang="en-US" altLang="zh-CN" dirty="0"/>
              <a:t>VS. Efficiency </a:t>
            </a:r>
            <a:endParaRPr lang="en-US" altLang="zh-CN" dirty="0"/>
          </a:p>
          <a:p>
            <a:pPr lvl="1"/>
            <a:r>
              <a:rPr lang="en-US" altLang="zh-CN" dirty="0"/>
              <a:t>Path heterogeneity especially </a:t>
            </a:r>
            <a:r>
              <a:rPr lang="en-US" altLang="zh-CN" dirty="0" smtClean="0"/>
              <a:t>on </a:t>
            </a:r>
            <a:r>
              <a:rPr lang="en-US" altLang="zh-CN" dirty="0"/>
              <a:t>mobile devices</a:t>
            </a:r>
            <a:endParaRPr lang="en-US" altLang="zh-CN" dirty="0"/>
          </a:p>
          <a:p>
            <a:pPr lvl="1"/>
            <a:r>
              <a:rPr lang="en-US" altLang="zh-CN" dirty="0"/>
              <a:t>Path Loss</a:t>
            </a:r>
            <a:endParaRPr lang="en-US" altLang="zh-CN" dirty="0"/>
          </a:p>
          <a:p>
            <a:endParaRPr lang="en-US" altLang="zh-CN" dirty="0">
              <a:solidFill>
                <a:srgbClr val="FF0000"/>
              </a:solidFill>
            </a:endParaRPr>
          </a:p>
          <a:p>
            <a:endParaRPr lang="zh-CN" altLang="en-US" dirty="0"/>
          </a:p>
        </p:txBody>
      </p:sp>
      <p:grpSp>
        <p:nvGrpSpPr>
          <p:cNvPr id="52" name="组合 51"/>
          <p:cNvGrpSpPr/>
          <p:nvPr/>
        </p:nvGrpSpPr>
        <p:grpSpPr>
          <a:xfrm>
            <a:off x="9397067" y="1302313"/>
            <a:ext cx="2590213" cy="4683760"/>
            <a:chOff x="4638970" y="1229360"/>
            <a:chExt cx="2590213" cy="4683760"/>
          </a:xfrm>
        </p:grpSpPr>
        <p:sp>
          <p:nvSpPr>
            <p:cNvPr id="58" name="圆角矩形 57"/>
            <p:cNvSpPr/>
            <p:nvPr/>
          </p:nvSpPr>
          <p:spPr bwMode="auto">
            <a:xfrm>
              <a:off x="4638970" y="1229360"/>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9" name="椭圆 58"/>
            <p:cNvSpPr/>
            <p:nvPr/>
          </p:nvSpPr>
          <p:spPr bwMode="auto">
            <a:xfrm>
              <a:off x="5720484" y="5415050"/>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0" name="圆角矩形 59"/>
            <p:cNvSpPr/>
            <p:nvPr/>
          </p:nvSpPr>
          <p:spPr bwMode="auto">
            <a:xfrm>
              <a:off x="5545803" y="1440003"/>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1" name="矩形 60"/>
            <p:cNvSpPr/>
            <p:nvPr/>
          </p:nvSpPr>
          <p:spPr bwMode="auto">
            <a:xfrm>
              <a:off x="4820715" y="1697012"/>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53" name="图片 52"/>
          <p:cNvPicPr>
            <a:picLocks noChangeAspect="1"/>
          </p:cNvPicPr>
          <p:nvPr/>
        </p:nvPicPr>
        <p:blipFill>
          <a:blip r:embed="rId1"/>
          <a:stretch>
            <a:fillRect/>
          </a:stretch>
        </p:blipFill>
        <p:spPr>
          <a:xfrm>
            <a:off x="9576271" y="1767424"/>
            <a:ext cx="2199621" cy="282892"/>
          </a:xfrm>
          <a:prstGeom prst="rect">
            <a:avLst/>
          </a:prstGeom>
        </p:spPr>
      </p:pic>
      <p:pic>
        <p:nvPicPr>
          <p:cNvPr id="54" name="图片 53"/>
          <p:cNvPicPr>
            <a:picLocks noChangeAspect="1"/>
          </p:cNvPicPr>
          <p:nvPr/>
        </p:nvPicPr>
        <p:blipFill>
          <a:blip r:embed="rId2"/>
          <a:stretch>
            <a:fillRect/>
          </a:stretch>
        </p:blipFill>
        <p:spPr>
          <a:xfrm>
            <a:off x="9578813" y="2077044"/>
            <a:ext cx="2190268" cy="405725"/>
          </a:xfrm>
          <a:prstGeom prst="rect">
            <a:avLst/>
          </a:prstGeom>
        </p:spPr>
      </p:pic>
      <p:pic>
        <p:nvPicPr>
          <p:cNvPr id="55" name="内容占位符 22"/>
          <p:cNvPicPr>
            <a:picLocks noChangeAspect="1"/>
          </p:cNvPicPr>
          <p:nvPr/>
        </p:nvPicPr>
        <p:blipFill>
          <a:blip r:embed="rId3"/>
          <a:stretch>
            <a:fillRect/>
          </a:stretch>
        </p:blipFill>
        <p:spPr>
          <a:xfrm>
            <a:off x="9625643" y="3880472"/>
            <a:ext cx="2103429" cy="1351565"/>
          </a:xfrm>
          <a:prstGeom prst="rect">
            <a:avLst/>
          </a:prstGeom>
        </p:spPr>
      </p:pic>
      <p:sp>
        <p:nvSpPr>
          <p:cNvPr id="57" name="文本框 56"/>
          <p:cNvSpPr txBox="1"/>
          <p:nvPr/>
        </p:nvSpPr>
        <p:spPr>
          <a:xfrm>
            <a:off x="10296502"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 name="文本框 3"/>
          <p:cNvSpPr txBox="1"/>
          <p:nvPr/>
        </p:nvSpPr>
        <p:spPr>
          <a:xfrm>
            <a:off x="7142074" y="581438"/>
            <a:ext cx="4338030" cy="615553"/>
          </a:xfrm>
          <a:prstGeom prst="rect">
            <a:avLst/>
          </a:prstGeom>
          <a:noFill/>
        </p:spPr>
        <p:txBody>
          <a:bodyPr wrap="square" rtlCol="0">
            <a:spAutoFit/>
          </a:bodyPr>
          <a:lstStyle/>
          <a:p>
            <a:pPr algn="ctr"/>
            <a:r>
              <a:rPr lang="en-US" altLang="zh-CN" dirty="0" smtClean="0"/>
              <a:t>Toy Example</a:t>
            </a:r>
            <a:endParaRPr lang="en-US" altLang="zh-CN" dirty="0" smtClean="0"/>
          </a:p>
          <a:p>
            <a:pPr algn="ctr"/>
            <a:r>
              <a:rPr lang="en-US" altLang="zh-CN" sz="1600" dirty="0"/>
              <a:t>P</a:t>
            </a:r>
            <a:r>
              <a:rPr lang="en-US" altLang="zh-CN" sz="1600" dirty="0" smtClean="0"/>
              <a:t>otential of Reducing Object Completion Time</a:t>
            </a:r>
            <a:endParaRPr lang="zh-CN" altLang="en-US" sz="1600" dirty="0"/>
          </a:p>
        </p:txBody>
      </p:sp>
      <p:pic>
        <p:nvPicPr>
          <p:cNvPr id="5" name="图片 4"/>
          <p:cNvPicPr>
            <a:picLocks noChangeAspect="1"/>
          </p:cNvPicPr>
          <p:nvPr/>
        </p:nvPicPr>
        <p:blipFill>
          <a:blip r:embed="rId4"/>
          <a:stretch>
            <a:fillRect/>
          </a:stretch>
        </p:blipFill>
        <p:spPr>
          <a:xfrm>
            <a:off x="6828716" y="2511003"/>
            <a:ext cx="2095554" cy="1315295"/>
          </a:xfrm>
          <a:prstGeom prst="rect">
            <a:avLst/>
          </a:prstGeom>
        </p:spPr>
      </p:pic>
      <p:pic>
        <p:nvPicPr>
          <p:cNvPr id="35" name="图片 34"/>
          <p:cNvPicPr>
            <a:picLocks noChangeAspect="1"/>
          </p:cNvPicPr>
          <p:nvPr/>
        </p:nvPicPr>
        <p:blipFill>
          <a:blip r:embed="rId4"/>
          <a:stretch>
            <a:fillRect/>
          </a:stretch>
        </p:blipFill>
        <p:spPr>
          <a:xfrm>
            <a:off x="9626169" y="2515427"/>
            <a:ext cx="2095554" cy="1315295"/>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1000"/>
                                  </p:stCondLst>
                                  <p:childTnLst>
                                    <p:set>
                                      <p:cBhvr>
                                        <p:cTn id="47" dur="1" fill="hold">
                                          <p:stCondLst>
                                            <p:cond delay="0"/>
                                          </p:stCondLst>
                                        </p:cTn>
                                        <p:tgtEl>
                                          <p:spTgt spid="53"/>
                                        </p:tgtEl>
                                        <p:attrNameLst>
                                          <p:attrName>style.visibility</p:attrName>
                                        </p:attrNameLst>
                                      </p:cBhvr>
                                      <p:to>
                                        <p:strVal val="visible"/>
                                      </p:to>
                                    </p:set>
                                  </p:childTnLst>
                                </p:cTn>
                              </p:par>
                              <p:par>
                                <p:cTn id="48" presetID="1" presetClass="exit" presetSubtype="0" fill="hold" grpId="1" nodeType="withEffect">
                                  <p:stCondLst>
                                    <p:cond delay="1000"/>
                                  </p:stCondLst>
                                  <p:childTnLst>
                                    <p:set>
                                      <p:cBhvr>
                                        <p:cTn id="49" dur="1" fill="hold">
                                          <p:stCondLst>
                                            <p:cond delay="0"/>
                                          </p:stCondLst>
                                        </p:cTn>
                                        <p:tgtEl>
                                          <p:spTgt spid="57">
                                            <p:txEl>
                                              <p:pRg st="0" end="0"/>
                                            </p:txEl>
                                          </p:spTgt>
                                        </p:tgtEl>
                                        <p:attrNameLst>
                                          <p:attrName>style.visibility</p:attrName>
                                        </p:attrNameLst>
                                      </p:cBhvr>
                                      <p:to>
                                        <p:strVal val="hidden"/>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1000"/>
                            </p:stCondLst>
                            <p:childTnLst>
                              <p:par>
                                <p:cTn id="56" presetID="1" presetClass="entr" presetSubtype="0" fill="hold" nodeType="afterEffect">
                                  <p:stCondLst>
                                    <p:cond delay="1500"/>
                                  </p:stCondLst>
                                  <p:childTnLst>
                                    <p:set>
                                      <p:cBhvr>
                                        <p:cTn id="57" dur="1" fill="hold">
                                          <p:stCondLst>
                                            <p:cond delay="0"/>
                                          </p:stCondLst>
                                        </p:cTn>
                                        <p:tgtEl>
                                          <p:spTgt spid="54"/>
                                        </p:tgtEl>
                                        <p:attrNameLst>
                                          <p:attrName>style.visibility</p:attrName>
                                        </p:attrNameLst>
                                      </p:cBhvr>
                                      <p:to>
                                        <p:strVal val="visible"/>
                                      </p:to>
                                    </p:set>
                                  </p:childTnLst>
                                </p:cTn>
                              </p:par>
                            </p:childTnLst>
                          </p:cTn>
                        </p:par>
                        <p:par>
                          <p:cTn id="58" fill="hold">
                            <p:stCondLst>
                              <p:cond delay="2500"/>
                            </p:stCondLst>
                            <p:childTnLst>
                              <p:par>
                                <p:cTn id="59" presetID="1" presetClass="entr" presetSubtype="0" fill="hold" nodeType="afterEffect">
                                  <p:stCondLst>
                                    <p:cond delay="1500"/>
                                  </p:stCondLst>
                                  <p:childTnLst>
                                    <p:set>
                                      <p:cBhvr>
                                        <p:cTn id="60" dur="1" fill="hold">
                                          <p:stCondLst>
                                            <p:cond delay="0"/>
                                          </p:stCondLst>
                                        </p:cTn>
                                        <p:tgtEl>
                                          <p:spTgt spid="35"/>
                                        </p:tgtEl>
                                        <p:attrNameLst>
                                          <p:attrName>style.visibility</p:attrName>
                                        </p:attrNameLst>
                                      </p:cBhvr>
                                      <p:to>
                                        <p:strVal val="visible"/>
                                      </p:to>
                                    </p:set>
                                  </p:childTnLst>
                                </p:cTn>
                              </p:par>
                            </p:childTnLst>
                          </p:cTn>
                        </p:par>
                        <p:par>
                          <p:cTn id="61" fill="hold">
                            <p:stCondLst>
                              <p:cond delay="4000"/>
                            </p:stCondLst>
                            <p:childTnLst>
                              <p:par>
                                <p:cTn id="62" presetID="1" presetClass="entr" presetSubtype="0" fill="hold" nodeType="afterEffect">
                                  <p:stCondLst>
                                    <p:cond delay="200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6000"/>
                            </p:stCondLst>
                            <p:childTnLst>
                              <p:par>
                                <p:cTn id="65" presetID="1" presetClass="entr" presetSubtype="0" fill="hold" nodeType="afterEffect">
                                  <p:stCondLst>
                                    <p:cond delay="1500"/>
                                  </p:stCondLst>
                                  <p:childTnLst>
                                    <p:set>
                                      <p:cBhvr>
                                        <p:cTn id="66" dur="1" fill="hold">
                                          <p:stCondLst>
                                            <p:cond delay="0"/>
                                          </p:stCondLst>
                                        </p:cTn>
                                        <p:tgtEl>
                                          <p:spTgt spid="5"/>
                                        </p:tgtEl>
                                        <p:attrNameLst>
                                          <p:attrName>style.visibility</p:attrName>
                                        </p:attrNameLst>
                                      </p:cBhvr>
                                      <p:to>
                                        <p:strVal val="visible"/>
                                      </p:to>
                                    </p:set>
                                  </p:childTnLst>
                                </p:cTn>
                              </p:par>
                            </p:childTnLst>
                          </p:cTn>
                        </p:par>
                        <p:par>
                          <p:cTn id="67" fill="hold">
                            <p:stCondLst>
                              <p:cond delay="7500"/>
                            </p:stCondLst>
                            <p:childTnLst>
                              <p:par>
                                <p:cTn id="68" presetID="1" presetClass="entr" presetSubtype="0" fill="hold" nodeType="afterEffect">
                                  <p:stCondLst>
                                    <p:cond delay="1000"/>
                                  </p:stCondLst>
                                  <p:childTnLst>
                                    <p:set>
                                      <p:cBhvr>
                                        <p:cTn id="69" dur="1" fill="hold">
                                          <p:stCondLst>
                                            <p:cond delay="0"/>
                                          </p:stCondLst>
                                        </p:cTn>
                                        <p:tgtEl>
                                          <p:spTgt spid="32"/>
                                        </p:tgtEl>
                                        <p:attrNameLst>
                                          <p:attrName>style.visibility</p:attrName>
                                        </p:attrNameLst>
                                      </p:cBhvr>
                                      <p:to>
                                        <p:strVal val="visible"/>
                                      </p:to>
                                    </p:set>
                                  </p:childTnLst>
                                </p:cTn>
                              </p:par>
                            </p:childTnLst>
                          </p:cTn>
                        </p:par>
                        <p:par>
                          <p:cTn id="70" fill="hold">
                            <p:stCondLst>
                              <p:cond delay="8500"/>
                            </p:stCondLst>
                            <p:childTnLst>
                              <p:par>
                                <p:cTn id="71" presetID="1" presetClass="entr" presetSubtype="0" fill="hold" nodeType="after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xEl>
                                              <p:pRg st="9" end="9"/>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49" grpId="0" uiExpand="1" build="p"/>
      <p:bldP spid="57" grpId="0" build="allAtOnce"/>
      <p:bldP spid="57" grpId="1" build="allAtOnce"/>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might be asked </a:t>
            </a:r>
            <a:endParaRPr lang="zh-CN" altLang="en-US" dirty="0"/>
          </a:p>
        </p:txBody>
      </p:sp>
      <p:sp>
        <p:nvSpPr>
          <p:cNvPr id="3" name="内容占位符 2"/>
          <p:cNvSpPr>
            <a:spLocks noGrp="1"/>
          </p:cNvSpPr>
          <p:nvPr>
            <p:ph idx="1"/>
          </p:nvPr>
        </p:nvSpPr>
        <p:spPr/>
        <p:txBody>
          <a:bodyPr/>
          <a:lstStyle/>
          <a:p>
            <a:r>
              <a:rPr lang="en-US" altLang="zh-CN" dirty="0" smtClean="0"/>
              <a:t>The influence of different domains</a:t>
            </a:r>
            <a:endParaRPr lang="en-US" altLang="zh-CN" dirty="0" smtClean="0"/>
          </a:p>
          <a:p>
            <a:r>
              <a:rPr lang="en-US" altLang="zh-CN" dirty="0" smtClean="0"/>
              <a:t>The client requests all objects from server -&gt;to make the server better </a:t>
            </a:r>
            <a:endParaRPr lang="en-US" altLang="zh-CN" dirty="0" smtClean="0"/>
          </a:p>
          <a:p>
            <a:endParaRPr lang="zh-CN" altLang="en-US" dirty="0"/>
          </a:p>
        </p:txBody>
      </p:sp>
    </p:spTree>
  </p:cSld>
  <p:clrMapOvr>
    <a:masterClrMapping/>
  </p:clrMapOvr>
  <p:transition spd="med">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Firefox style dependency tree layout </a:t>
            </a:r>
            <a:endParaRPr lang="en-US" dirty="0"/>
          </a:p>
        </p:txBody>
      </p:sp>
      <p:pic>
        <p:nvPicPr>
          <p:cNvPr id="5" name="Picture 4"/>
          <p:cNvPicPr>
            <a:picLocks noChangeAspect="1"/>
          </p:cNvPicPr>
          <p:nvPr/>
        </p:nvPicPr>
        <p:blipFill>
          <a:blip r:embed="rId1"/>
          <a:stretch>
            <a:fillRect/>
          </a:stretch>
        </p:blipFill>
        <p:spPr>
          <a:xfrm>
            <a:off x="2775484" y="1348907"/>
            <a:ext cx="5581401" cy="2166018"/>
          </a:xfrm>
          <a:prstGeom prst="rect">
            <a:avLst/>
          </a:prstGeom>
        </p:spPr>
      </p:pic>
      <p:pic>
        <p:nvPicPr>
          <p:cNvPr id="6" name="Picture 5"/>
          <p:cNvPicPr>
            <a:picLocks noChangeAspect="1"/>
          </p:cNvPicPr>
          <p:nvPr/>
        </p:nvPicPr>
        <p:blipFill>
          <a:blip r:embed="rId2"/>
          <a:stretch>
            <a:fillRect/>
          </a:stretch>
        </p:blipFill>
        <p:spPr>
          <a:xfrm>
            <a:off x="542617" y="3514929"/>
            <a:ext cx="5079362" cy="2785635"/>
          </a:xfrm>
          <a:prstGeom prst="rect">
            <a:avLst/>
          </a:prstGeom>
        </p:spPr>
      </p:pic>
      <p:pic>
        <p:nvPicPr>
          <p:cNvPr id="7" name="图片 6"/>
          <p:cNvPicPr>
            <a:picLocks noChangeAspect="1"/>
          </p:cNvPicPr>
          <p:nvPr/>
        </p:nvPicPr>
        <p:blipFill>
          <a:blip r:embed="rId3"/>
          <a:stretch>
            <a:fillRect/>
          </a:stretch>
        </p:blipFill>
        <p:spPr>
          <a:xfrm>
            <a:off x="7005320" y="3694430"/>
            <a:ext cx="4521200" cy="2425700"/>
          </a:xfrm>
          <a:prstGeom prst="rect">
            <a:avLst/>
          </a:prstGeom>
        </p:spPr>
      </p:pic>
      <p:sp>
        <p:nvSpPr>
          <p:cNvPr id="9" name="右箭头 8"/>
          <p:cNvSpPr/>
          <p:nvPr/>
        </p:nvSpPr>
        <p:spPr>
          <a:xfrm>
            <a:off x="5798185" y="4705985"/>
            <a:ext cx="927735" cy="361315"/>
          </a:xfrm>
          <a:prstGeom prst="rightArrow">
            <a:avLst/>
          </a:prstGeom>
          <a:solidFill>
            <a:schemeClr val="accent1"/>
          </a:solidFill>
          <a:ln w="9525" cap="flat" cmpd="sng" algn="ctr">
            <a:solidFill>
              <a:srgbClr val="FFFFFF"/>
            </a:solidFill>
            <a:prstDash val="solid"/>
            <a:round/>
            <a:headEnd type="none" w="med" len="med"/>
            <a:tailEnd type="none" w="med" len="med"/>
          </a:ln>
        </p:spPr>
        <p:txBody>
          <a:bodyPr vert="horz" wrap="square" lIns="91440" tIns="45720" rIns="91440" bIns="45720" numCol="1" anchor="t" anchorCtr="0" compatLnSpc="1"/>
          <a:p>
            <a:pPr marL="0" marR="0" indent="0" algn="ctr" defTabSz="914400" rtl="0" eaLnBrk="1" fontAlgn="base" latinLnBrk="0" hangingPunct="1">
              <a:lnSpc>
                <a:spcPct val="100000"/>
              </a:lnSpc>
              <a:spcBef>
                <a:spcPct val="50000"/>
              </a:spcBef>
              <a:spcAft>
                <a:spcPct val="0"/>
              </a:spcAft>
              <a:buClrTx/>
              <a:buSzTx/>
              <a:buFontTx/>
              <a:buNone/>
            </a:pPr>
            <a:endParaRPr kumimoji="0" lang="en-US" altLang="en-US" sz="1400" b="0" i="0" u="none" strike="noStrike" cap="none" normalizeH="0" baseline="0" smtClean="0">
              <a:ln>
                <a:noFill/>
              </a:ln>
              <a:solidFill>
                <a:schemeClr val="tx1"/>
              </a:solidFill>
              <a:effectLst/>
              <a:latin typeface="Times New Roman" panose="02020603050405020304" charset="0"/>
            </a:endParaRPr>
          </a:p>
        </p:txBody>
      </p:sp>
      <p:sp>
        <p:nvSpPr>
          <p:cNvPr id="10" name="文本框 9"/>
          <p:cNvSpPr txBox="1"/>
          <p:nvPr/>
        </p:nvSpPr>
        <p:spPr>
          <a:xfrm>
            <a:off x="6081395" y="4369435"/>
            <a:ext cx="411480" cy="368300"/>
          </a:xfrm>
          <a:prstGeom prst="rect">
            <a:avLst/>
          </a:prstGeom>
          <a:noFill/>
        </p:spPr>
        <p:txBody>
          <a:bodyPr wrap="none" rtlCol="0">
            <a:spAutoFit/>
          </a:bodyPr>
          <a:p>
            <a:r>
              <a:rPr lang="zh-CN" altLang="en-US"/>
              <a:t>？</a:t>
            </a:r>
            <a:endParaRPr lang="zh-CN" altLang="en-US"/>
          </a:p>
        </p:txBody>
      </p:sp>
    </p:spTree>
  </p:cSld>
  <p:clrMapOvr>
    <a:masterClrMapping/>
  </p:clrMapOvr>
  <p:transition spd="med">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Challenges</a:t>
            </a:r>
            <a:endParaRPr lang="zh-CN" altLang="en-US" dirty="0"/>
          </a:p>
        </p:txBody>
      </p:sp>
      <p:sp>
        <p:nvSpPr>
          <p:cNvPr id="3" name="内容占位符 2"/>
          <p:cNvSpPr>
            <a:spLocks noGrp="1"/>
          </p:cNvSpPr>
          <p:nvPr>
            <p:ph idx="1"/>
          </p:nvPr>
        </p:nvSpPr>
        <p:spPr/>
        <p:txBody>
          <a:bodyPr/>
          <a:lstStyle/>
          <a:p>
            <a:r>
              <a:rPr lang="en-US" altLang="zh-CN" dirty="0" smtClean="0"/>
              <a:t>Fairness VS. Efficiency </a:t>
            </a:r>
            <a:endParaRPr lang="en-US" altLang="zh-CN" dirty="0" smtClean="0"/>
          </a:p>
          <a:p>
            <a:r>
              <a:rPr lang="en-US" altLang="zh-CN" dirty="0" smtClean="0"/>
              <a:t>Path heterogeneity especially in mobile devices</a:t>
            </a:r>
            <a:endParaRPr lang="en-US" altLang="zh-CN" dirty="0" smtClean="0"/>
          </a:p>
          <a:p>
            <a:r>
              <a:rPr lang="en-US" altLang="zh-CN" dirty="0" smtClean="0"/>
              <a:t>Path Loss</a:t>
            </a:r>
            <a:endParaRPr lang="en-US" altLang="zh-CN" dirty="0" smtClean="0"/>
          </a:p>
          <a:p>
            <a:r>
              <a:rPr lang="en-US" altLang="zh-CN" dirty="0" smtClean="0"/>
              <a:t>Schedulers</a:t>
            </a:r>
            <a:endParaRPr lang="en-US" altLang="zh-CN" dirty="0"/>
          </a:p>
          <a:p>
            <a:pPr lvl="1"/>
            <a:r>
              <a:rPr lang="en-US" altLang="zh-CN" dirty="0"/>
              <a:t>W</a:t>
            </a:r>
            <a:r>
              <a:rPr lang="en-US" altLang="zh-CN" dirty="0" smtClean="0"/>
              <a:t>hich data should be sent in next data packet</a:t>
            </a:r>
            <a:endParaRPr lang="en-US" altLang="zh-CN" dirty="0" smtClean="0"/>
          </a:p>
          <a:p>
            <a:pPr lvl="1"/>
            <a:r>
              <a:rPr lang="en-US" altLang="zh-CN" dirty="0" smtClean="0"/>
              <a:t>Which path shall the packet be sent on</a:t>
            </a:r>
            <a:endParaRPr lang="en-US" altLang="zh-CN" dirty="0" smtClean="0"/>
          </a:p>
        </p:txBody>
      </p:sp>
    </p:spTree>
  </p:cSld>
  <p:clrMapOvr>
    <a:masterClrMapping/>
  </p:clrMapOvr>
  <p:transition spd="med">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stretch>
            <a:fillRect/>
          </a:stretch>
        </p:blipFill>
        <p:spPr>
          <a:xfrm>
            <a:off x="7167372" y="1914637"/>
            <a:ext cx="4741368" cy="1929737"/>
          </a:xfrm>
          <a:prstGeom prst="rect">
            <a:avLst/>
          </a:prstGeom>
          <a:ln>
            <a:solidFill>
              <a:schemeClr val="tx1"/>
            </a:solidFill>
          </a:ln>
        </p:spPr>
      </p:pic>
      <p:pic>
        <p:nvPicPr>
          <p:cNvPr id="11" name="图片 10"/>
          <p:cNvPicPr>
            <a:picLocks noChangeAspect="1"/>
          </p:cNvPicPr>
          <p:nvPr/>
        </p:nvPicPr>
        <p:blipFill>
          <a:blip r:embed="rId2"/>
          <a:stretch>
            <a:fillRect/>
          </a:stretch>
        </p:blipFill>
        <p:spPr>
          <a:xfrm>
            <a:off x="7167372" y="3313439"/>
            <a:ext cx="4741368" cy="2518236"/>
          </a:xfrm>
          <a:prstGeom prst="rect">
            <a:avLst/>
          </a:prstGeom>
          <a:ln>
            <a:solidFill>
              <a:schemeClr val="tx1"/>
            </a:solidFill>
          </a:ln>
        </p:spPr>
      </p:pic>
      <p:sp>
        <p:nvSpPr>
          <p:cNvPr id="2" name="标题 1"/>
          <p:cNvSpPr>
            <a:spLocks noGrp="1"/>
          </p:cNvSpPr>
          <p:nvPr>
            <p:ph type="title"/>
          </p:nvPr>
        </p:nvSpPr>
        <p:spPr>
          <a:xfrm>
            <a:off x="304800" y="313643"/>
            <a:ext cx="11599107" cy="673100"/>
          </a:xfrm>
        </p:spPr>
        <p:txBody>
          <a:bodyPr/>
          <a:lstStyle/>
          <a:p>
            <a:r>
              <a:rPr lang="en-US" altLang="zh-CN" dirty="0" smtClean="0"/>
              <a:t>Mobile Browsing</a:t>
            </a:r>
            <a:endParaRPr lang="zh-CN" altLang="en-US" dirty="0"/>
          </a:p>
        </p:txBody>
      </p:sp>
      <p:sp>
        <p:nvSpPr>
          <p:cNvPr id="3" name="内容占位符 2"/>
          <p:cNvSpPr>
            <a:spLocks noGrp="1"/>
          </p:cNvSpPr>
          <p:nvPr>
            <p:ph idx="1"/>
          </p:nvPr>
        </p:nvSpPr>
        <p:spPr/>
        <p:txBody>
          <a:bodyPr/>
          <a:lstStyle/>
          <a:p>
            <a:r>
              <a:rPr lang="en-US" altLang="zh-CN" dirty="0" smtClean="0"/>
              <a:t>Generates more HTTP traffic than desktop browsing</a:t>
            </a:r>
            <a:endParaRPr lang="en-US" altLang="zh-CN" dirty="0" smtClean="0"/>
          </a:p>
          <a:p>
            <a:pPr lvl="1"/>
            <a:r>
              <a:rPr lang="en-US" altLang="zh-CN" dirty="0"/>
              <a:t>Up to 70% of web traffic happens on </a:t>
            </a:r>
            <a:r>
              <a:rPr lang="en-US" altLang="zh-CN" dirty="0" smtClean="0"/>
              <a:t>mobile devices</a:t>
            </a:r>
            <a:endParaRPr lang="en-US" altLang="zh-CN" dirty="0" smtClean="0"/>
          </a:p>
          <a:p>
            <a:pPr lvl="1"/>
            <a:r>
              <a:rPr lang="en-US" altLang="zh-CN" dirty="0" smtClean="0"/>
              <a:t>40</a:t>
            </a:r>
            <a:r>
              <a:rPr lang="en-US" altLang="zh-CN" dirty="0"/>
              <a:t>% of people search only on a smartphone</a:t>
            </a:r>
            <a:endParaRPr lang="en-US" altLang="zh-CN" dirty="0" smtClean="0"/>
          </a:p>
          <a:p>
            <a:r>
              <a:rPr lang="en-US" altLang="zh-CN" dirty="0" smtClean="0"/>
              <a:t>Page </a:t>
            </a:r>
            <a:r>
              <a:rPr lang="en-US" altLang="zh-CN" dirty="0"/>
              <a:t>Load </a:t>
            </a:r>
            <a:r>
              <a:rPr lang="en-US" altLang="zh-CN" dirty="0" smtClean="0"/>
              <a:t>Time</a:t>
            </a:r>
            <a:endParaRPr lang="en-US" altLang="zh-CN" dirty="0"/>
          </a:p>
          <a:p>
            <a:pPr lvl="1"/>
            <a:r>
              <a:rPr lang="en-US" altLang="zh-CN" dirty="0" smtClean="0"/>
              <a:t>500 </a:t>
            </a:r>
            <a:r>
              <a:rPr lang="en-US" altLang="zh-CN" dirty="0" err="1" smtClean="0"/>
              <a:t>ms</a:t>
            </a:r>
            <a:r>
              <a:rPr lang="en-US" altLang="zh-CN" dirty="0" smtClean="0"/>
              <a:t> </a:t>
            </a:r>
            <a:r>
              <a:rPr lang="en-US" altLang="zh-CN" dirty="0"/>
              <a:t>can decrease up to 20% traffic </a:t>
            </a:r>
            <a:endParaRPr lang="en-US" altLang="zh-CN" dirty="0" smtClean="0"/>
          </a:p>
          <a:p>
            <a:pPr lvl="1"/>
            <a:r>
              <a:rPr lang="en-US" altLang="zh-CN" dirty="0" smtClean="0"/>
              <a:t>Slow pages get lower search rankings</a:t>
            </a:r>
            <a:endParaRPr lang="en-US" altLang="zh-CN" dirty="0" smtClean="0"/>
          </a:p>
          <a:p>
            <a:pPr lvl="1"/>
            <a:r>
              <a:rPr lang="en-US" altLang="zh-CN" dirty="0"/>
              <a:t>Slow </a:t>
            </a:r>
            <a:r>
              <a:rPr lang="en-US" altLang="zh-CN" dirty="0" smtClean="0"/>
              <a:t>pages generate less revenue</a:t>
            </a:r>
            <a:endParaRPr lang="en-US" altLang="zh-CN" dirty="0" smtClean="0"/>
          </a:p>
          <a:p>
            <a:pPr lvl="1"/>
            <a:endParaRPr lang="zh-CN" altLang="en-US" dirty="0"/>
          </a:p>
        </p:txBody>
      </p:sp>
      <p:pic>
        <p:nvPicPr>
          <p:cNvPr id="6" name="图片 5"/>
          <p:cNvPicPr>
            <a:picLocks noChangeAspect="1"/>
          </p:cNvPicPr>
          <p:nvPr/>
        </p:nvPicPr>
        <p:blipFill>
          <a:blip r:embed="rId3"/>
          <a:stretch>
            <a:fillRect/>
          </a:stretch>
        </p:blipFill>
        <p:spPr>
          <a:xfrm>
            <a:off x="8258176" y="5093209"/>
            <a:ext cx="3650564" cy="1157726"/>
          </a:xfrm>
          <a:prstGeom prst="rect">
            <a:avLst/>
          </a:prstGeom>
          <a:ln>
            <a:solidFill>
              <a:schemeClr val="tx1"/>
            </a:solidFill>
          </a:ln>
        </p:spPr>
      </p:pic>
      <p:pic>
        <p:nvPicPr>
          <p:cNvPr id="12" name="图片 11"/>
          <p:cNvPicPr>
            <a:picLocks noChangeAspect="1"/>
          </p:cNvPicPr>
          <p:nvPr/>
        </p:nvPicPr>
        <p:blipFill>
          <a:blip r:embed="rId4"/>
          <a:stretch>
            <a:fillRect/>
          </a:stretch>
        </p:blipFill>
        <p:spPr>
          <a:xfrm>
            <a:off x="226850" y="4481369"/>
            <a:ext cx="3947872" cy="1769565"/>
          </a:xfrm>
          <a:prstGeom prst="rect">
            <a:avLst/>
          </a:prstGeom>
          <a:ln>
            <a:solidFill>
              <a:schemeClr val="tx1"/>
            </a:solidFill>
          </a:ln>
        </p:spPr>
      </p:pic>
      <p:pic>
        <p:nvPicPr>
          <p:cNvPr id="14" name="图片 13"/>
          <p:cNvPicPr>
            <a:picLocks noChangeAspect="1"/>
          </p:cNvPicPr>
          <p:nvPr/>
        </p:nvPicPr>
        <p:blipFill>
          <a:blip r:embed="rId5"/>
          <a:stretch>
            <a:fillRect/>
          </a:stretch>
        </p:blipFill>
        <p:spPr>
          <a:xfrm>
            <a:off x="3736135" y="4481369"/>
            <a:ext cx="4522041" cy="1769565"/>
          </a:xfrm>
          <a:prstGeom prst="rect">
            <a:avLst/>
          </a:prstGeom>
          <a:ln>
            <a:solidFill>
              <a:schemeClr val="tx1">
                <a:lumMod val="50000"/>
                <a:lumOff val="50000"/>
              </a:schemeClr>
            </a:solidFill>
          </a:ln>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MPQUIC</a:t>
            </a:r>
            <a:endParaRPr lang="zh-CN" altLang="en-US" dirty="0"/>
          </a:p>
        </p:txBody>
      </p:sp>
      <p:sp>
        <p:nvSpPr>
          <p:cNvPr id="3" name="内容占位符 2"/>
          <p:cNvSpPr>
            <a:spLocks noGrp="1"/>
          </p:cNvSpPr>
          <p:nvPr>
            <p:ph idx="1"/>
          </p:nvPr>
        </p:nvSpPr>
        <p:spPr/>
        <p:txBody>
          <a:bodyPr/>
          <a:lstStyle/>
          <a:p>
            <a:r>
              <a:rPr lang="en-US" altLang="zh-CN" dirty="0" smtClean="0"/>
              <a:t>QUIC</a:t>
            </a:r>
            <a:endParaRPr lang="en-US" altLang="zh-CN" dirty="0" smtClean="0"/>
          </a:p>
          <a:p>
            <a:pPr lvl="1"/>
            <a:r>
              <a:rPr lang="en-US" altLang="zh-CN" dirty="0" smtClean="0"/>
              <a:t>More </a:t>
            </a:r>
            <a:r>
              <a:rPr lang="en-US" altLang="zh-CN" dirty="0"/>
              <a:t>flexible </a:t>
            </a:r>
            <a:r>
              <a:rPr lang="en-US" altLang="zh-CN" dirty="0" smtClean="0"/>
              <a:t>and efficient </a:t>
            </a:r>
            <a:r>
              <a:rPr lang="en-US" altLang="zh-CN" dirty="0"/>
              <a:t>loss detection and recovery </a:t>
            </a:r>
            <a:r>
              <a:rPr lang="en-US" altLang="zh-CN" dirty="0" smtClean="0"/>
              <a:t>mechanism</a:t>
            </a:r>
            <a:endParaRPr lang="en-US" altLang="zh-CN" dirty="0" smtClean="0"/>
          </a:p>
          <a:p>
            <a:pPr lvl="1"/>
            <a:r>
              <a:rPr lang="en-US" altLang="zh-CN" dirty="0" smtClean="0"/>
              <a:t>Eliminate </a:t>
            </a:r>
            <a:r>
              <a:rPr lang="en-US" altLang="zh-CN" dirty="0"/>
              <a:t>head-of-line blocking</a:t>
            </a:r>
            <a:endParaRPr lang="en-US" altLang="zh-CN" dirty="0" smtClean="0"/>
          </a:p>
          <a:p>
            <a:r>
              <a:rPr lang="en-US" altLang="zh-CN" smtClean="0"/>
              <a:t>MPQUIC</a:t>
            </a:r>
            <a:endParaRPr lang="en-US" altLang="zh-CN" dirty="0" smtClean="0"/>
          </a:p>
          <a:p>
            <a:pPr lvl="1"/>
            <a:r>
              <a:rPr lang="en-US" altLang="zh-CN" dirty="0" smtClean="0"/>
              <a:t>MPQUIC outperforms MPTCP</a:t>
            </a:r>
            <a:endParaRPr lang="en-US" altLang="zh-CN" dirty="0" smtClean="0"/>
          </a:p>
          <a:p>
            <a:pPr lvl="2"/>
            <a:r>
              <a:rPr lang="en-US" altLang="zh-CN" dirty="0"/>
              <a:t>Quentin De </a:t>
            </a:r>
            <a:r>
              <a:rPr lang="en-US" altLang="zh-CN" dirty="0" err="1" smtClean="0"/>
              <a:t>Coninck</a:t>
            </a:r>
            <a:r>
              <a:rPr lang="en-US" altLang="zh-CN" dirty="0" smtClean="0"/>
              <a:t>, </a:t>
            </a:r>
            <a:r>
              <a:rPr lang="en-US" altLang="zh-CN" dirty="0"/>
              <a:t>et </a:t>
            </a:r>
            <a:r>
              <a:rPr lang="en-US" altLang="zh-CN" dirty="0" smtClean="0"/>
              <a:t>al. Multipath </a:t>
            </a:r>
            <a:r>
              <a:rPr lang="en-US" altLang="zh-CN" dirty="0"/>
              <a:t>QUIC: Design and Evaluation. In ACM </a:t>
            </a:r>
            <a:r>
              <a:rPr lang="en-US" altLang="zh-CN" dirty="0" err="1"/>
              <a:t>CoNEXT</a:t>
            </a:r>
            <a:r>
              <a:rPr lang="en-US" altLang="zh-CN" dirty="0"/>
              <a:t>, 2017</a:t>
            </a:r>
            <a:r>
              <a:rPr lang="en-US" altLang="zh-CN" dirty="0" smtClean="0"/>
              <a:t>.</a:t>
            </a:r>
            <a:endParaRPr lang="en-US" altLang="zh-CN" dirty="0" smtClean="0"/>
          </a:p>
          <a:p>
            <a:pPr lvl="1"/>
            <a:r>
              <a:rPr lang="en-US" altLang="zh-CN" dirty="0" smtClean="0"/>
              <a:t>Stream details known at arrival time</a:t>
            </a:r>
            <a:endParaRPr lang="en-US" altLang="zh-CN" dirty="0" smtClean="0"/>
          </a:p>
          <a:p>
            <a:pPr lvl="2"/>
            <a:r>
              <a:rPr lang="en-US" altLang="zh-CN" dirty="0" smtClean="0"/>
              <a:t>Size of each stream</a:t>
            </a:r>
            <a:endParaRPr lang="en-US" altLang="zh-CN" dirty="0" smtClean="0"/>
          </a:p>
          <a:p>
            <a:pPr lvl="2"/>
            <a:r>
              <a:rPr lang="en-US" altLang="zh-CN" dirty="0" smtClean="0"/>
              <a:t>Priority information from HTTP/2</a:t>
            </a:r>
            <a:endParaRPr lang="en-US" altLang="zh-CN"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Web Browsing Pattern</a:t>
            </a:r>
            <a:endParaRPr lang="zh-CN" altLang="en-US" dirty="0"/>
          </a:p>
        </p:txBody>
      </p:sp>
      <p:grpSp>
        <p:nvGrpSpPr>
          <p:cNvPr id="4" name="Group 22"/>
          <p:cNvGrpSpPr/>
          <p:nvPr/>
        </p:nvGrpSpPr>
        <p:grpSpPr>
          <a:xfrm>
            <a:off x="4976625" y="3443298"/>
            <a:ext cx="1486563" cy="2724396"/>
            <a:chOff x="2928909" y="2179793"/>
            <a:chExt cx="2209954" cy="3673364"/>
          </a:xfrm>
        </p:grpSpPr>
        <p:grpSp>
          <p:nvGrpSpPr>
            <p:cNvPr id="5" name="Group 8"/>
            <p:cNvGrpSpPr/>
            <p:nvPr/>
          </p:nvGrpSpPr>
          <p:grpSpPr>
            <a:xfrm>
              <a:off x="2928909" y="4697702"/>
              <a:ext cx="2209954" cy="1155455"/>
              <a:chOff x="3081329" y="4766600"/>
              <a:chExt cx="2209954" cy="1155455"/>
            </a:xfrm>
          </p:grpSpPr>
          <p:cxnSp>
            <p:nvCxnSpPr>
              <p:cNvPr id="7" name="Straight Arrow Connector 10"/>
              <p:cNvCxnSpPr>
                <a:stCxn id="6" idx="2"/>
                <a:endCxn id="8" idx="0"/>
              </p:cNvCxnSpPr>
              <p:nvPr/>
            </p:nvCxnSpPr>
            <p:spPr bwMode="auto">
              <a:xfrm>
                <a:off x="4181292" y="4766600"/>
                <a:ext cx="5014" cy="449986"/>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8" name="TextBox 11"/>
              <p:cNvSpPr txBox="1"/>
              <p:nvPr/>
            </p:nvSpPr>
            <p:spPr>
              <a:xfrm>
                <a:off x="3081329" y="5216586"/>
                <a:ext cx="2209954" cy="705469"/>
              </a:xfrm>
              <a:prstGeom prst="rect">
                <a:avLst/>
              </a:prstGeom>
              <a:noFill/>
            </p:spPr>
            <p:txBody>
              <a:bodyPr wrap="square" rtlCol="0">
                <a:spAutoFit/>
              </a:bodyPr>
              <a:lstStyle/>
              <a:p>
                <a:pPr algn="ctr"/>
                <a:r>
                  <a:rPr lang="en-US" altLang="zh-CN" sz="1400" dirty="0" smtClean="0">
                    <a:solidFill>
                      <a:srgbClr val="FF0000"/>
                    </a:solidFill>
                  </a:rPr>
                  <a:t>Mobile Devices </a:t>
                </a:r>
                <a:r>
                  <a:rPr lang="en-US" altLang="zh-CN" sz="1400" dirty="0">
                    <a:solidFill>
                      <a:srgbClr val="FF0000"/>
                    </a:solidFill>
                  </a:rPr>
                  <a:t>L</a:t>
                </a:r>
                <a:r>
                  <a:rPr lang="en-US" altLang="zh-CN" sz="1400" dirty="0" smtClean="0">
                    <a:solidFill>
                      <a:srgbClr val="FF0000"/>
                    </a:solidFill>
                  </a:rPr>
                  <a:t>imited CPU</a:t>
                </a:r>
                <a:endParaRPr lang="en-US" sz="1400" dirty="0">
                  <a:solidFill>
                    <a:srgbClr val="FF0000"/>
                  </a:solidFill>
                </a:endParaRPr>
              </a:p>
            </p:txBody>
          </p:sp>
        </p:grpSp>
        <p:sp>
          <p:nvSpPr>
            <p:cNvPr id="6" name="Rounded Rectangle 19"/>
            <p:cNvSpPr/>
            <p:nvPr/>
          </p:nvSpPr>
          <p:spPr bwMode="auto">
            <a:xfrm>
              <a:off x="2998471" y="2179793"/>
              <a:ext cx="2060801" cy="2517908"/>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chemeClr val="tx1"/>
                </a:solidFill>
                <a:effectLst/>
                <a:latin typeface="Times New Roman" panose="02020603050405020304" charset="0"/>
              </a:endParaRPr>
            </a:p>
          </p:txBody>
        </p:sp>
      </p:grpSp>
      <p:grpSp>
        <p:nvGrpSpPr>
          <p:cNvPr id="3" name="组合 2"/>
          <p:cNvGrpSpPr/>
          <p:nvPr/>
        </p:nvGrpSpPr>
        <p:grpSpPr>
          <a:xfrm>
            <a:off x="816985" y="999236"/>
            <a:ext cx="3060640" cy="1959933"/>
            <a:chOff x="852985" y="999236"/>
            <a:chExt cx="3060640" cy="1959933"/>
          </a:xfrm>
        </p:grpSpPr>
        <p:sp>
          <p:nvSpPr>
            <p:cNvPr id="9" name="文本框 8"/>
            <p:cNvSpPr txBox="1"/>
            <p:nvPr/>
          </p:nvSpPr>
          <p:spPr>
            <a:xfrm>
              <a:off x="852985" y="1389509"/>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a:t>&lt;html&gt;</a:t>
              </a:r>
              <a:endParaRPr lang="en-US" altLang="zh-CN" sz="1600" dirty="0"/>
            </a:p>
            <a:p>
              <a:r>
                <a:rPr lang="en-US" altLang="zh-CN" sz="1600" dirty="0"/>
                <a:t>...</a:t>
              </a:r>
              <a:endParaRPr lang="en-US" altLang="zh-CN" sz="1600" dirty="0"/>
            </a:p>
            <a:p>
              <a:r>
                <a:rPr lang="en-US" altLang="zh-CN" sz="1600" dirty="0"/>
                <a:t>&lt;</a:t>
              </a:r>
              <a:r>
                <a:rPr lang="en-US" altLang="zh-CN" sz="1600" dirty="0" smtClean="0"/>
                <a:t>script&gt;foo.js</a:t>
              </a:r>
              <a:r>
                <a:rPr lang="en-US" altLang="zh-CN" sz="1600" dirty="0"/>
                <a:t>&lt;/script</a:t>
              </a:r>
              <a:r>
                <a:rPr lang="en-US" altLang="zh-CN" sz="1600" dirty="0" smtClean="0"/>
                <a:t>&gt;</a:t>
              </a:r>
              <a:endParaRPr lang="en-US" altLang="zh-CN" sz="1600" dirty="0" smtClean="0"/>
            </a:p>
            <a:p>
              <a:r>
                <a:rPr lang="en-US" altLang="zh-CN" sz="1600" dirty="0"/>
                <a:t>&lt;</a:t>
              </a:r>
              <a:r>
                <a:rPr lang="en-US" altLang="zh-CN" sz="1600" dirty="0" smtClean="0"/>
                <a:t>script&gt;bar.js</a:t>
              </a:r>
              <a:r>
                <a:rPr lang="en-US" altLang="zh-CN" sz="1600" dirty="0"/>
                <a:t>&lt;/script</a:t>
              </a:r>
              <a:r>
                <a:rPr lang="en-US" altLang="zh-CN" sz="1600" dirty="0" smtClean="0"/>
                <a:t>&gt;</a:t>
              </a:r>
              <a:endParaRPr lang="en-US" altLang="zh-CN" sz="1600" dirty="0"/>
            </a:p>
            <a:p>
              <a:r>
                <a:rPr lang="en-US" altLang="zh-CN" sz="1600" dirty="0"/>
                <a:t>...</a:t>
              </a:r>
              <a:endParaRPr lang="en-US" altLang="zh-CN" sz="1600" dirty="0"/>
            </a:p>
            <a:p>
              <a:r>
                <a:rPr lang="en-US" altLang="zh-CN" sz="1600" dirty="0"/>
                <a:t>&lt;/html&gt;</a:t>
              </a:r>
              <a:endParaRPr lang="zh-CN" altLang="en-US" sz="1600" dirty="0"/>
            </a:p>
          </p:txBody>
        </p:sp>
        <p:sp>
          <p:nvSpPr>
            <p:cNvPr id="18" name="文本框 17"/>
            <p:cNvSpPr txBox="1"/>
            <p:nvPr/>
          </p:nvSpPr>
          <p:spPr>
            <a:xfrm>
              <a:off x="1482053" y="999236"/>
              <a:ext cx="1822747" cy="369332"/>
            </a:xfrm>
            <a:prstGeom prst="rect">
              <a:avLst/>
            </a:prstGeom>
            <a:noFill/>
          </p:spPr>
          <p:txBody>
            <a:bodyPr wrap="square" rtlCol="0">
              <a:spAutoFit/>
            </a:bodyPr>
            <a:lstStyle/>
            <a:p>
              <a:pPr algn="ctr"/>
              <a:r>
                <a:rPr lang="en-US" altLang="zh-CN" dirty="0" smtClean="0"/>
                <a:t>http://index.html</a:t>
              </a:r>
              <a:endParaRPr lang="zh-CN" altLang="en-US" dirty="0"/>
            </a:p>
          </p:txBody>
        </p:sp>
      </p:grpSp>
      <p:grpSp>
        <p:nvGrpSpPr>
          <p:cNvPr id="25" name="组合 24"/>
          <p:cNvGrpSpPr/>
          <p:nvPr/>
        </p:nvGrpSpPr>
        <p:grpSpPr>
          <a:xfrm>
            <a:off x="4561821" y="999236"/>
            <a:ext cx="6805476" cy="1959933"/>
            <a:chOff x="4396221" y="999236"/>
            <a:chExt cx="6805476" cy="1959933"/>
          </a:xfrm>
        </p:grpSpPr>
        <p:grpSp>
          <p:nvGrpSpPr>
            <p:cNvPr id="23" name="组合 22"/>
            <p:cNvGrpSpPr/>
            <p:nvPr/>
          </p:nvGrpSpPr>
          <p:grpSpPr>
            <a:xfrm>
              <a:off x="4396221" y="999236"/>
              <a:ext cx="3060640" cy="1959933"/>
              <a:chOff x="4396221" y="999236"/>
              <a:chExt cx="3060640" cy="1959933"/>
            </a:xfrm>
          </p:grpSpPr>
          <p:sp>
            <p:nvSpPr>
              <p:cNvPr id="10" name="文本框 9"/>
              <p:cNvSpPr txBox="1"/>
              <p:nvPr/>
            </p:nvSpPr>
            <p:spPr>
              <a:xfrm>
                <a:off x="4396221" y="1389509"/>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smtClean="0"/>
                  <a:t>...</a:t>
                </a:r>
                <a:endParaRPr lang="en-US" altLang="zh-CN" sz="1600" dirty="0"/>
              </a:p>
              <a:p>
                <a:r>
                  <a:rPr lang="en-US" altLang="zh-CN" sz="1600" dirty="0" err="1"/>
                  <a:t>var</a:t>
                </a:r>
                <a:r>
                  <a:rPr lang="en-US" altLang="zh-CN" sz="1600" dirty="0"/>
                  <a:t> image = new Image();</a:t>
                </a:r>
                <a:endParaRPr lang="en-US" altLang="zh-CN" sz="1600" dirty="0"/>
              </a:p>
              <a:p>
                <a:r>
                  <a:rPr lang="en-US" altLang="zh-CN" sz="1600" dirty="0" err="1"/>
                  <a:t>image.src</a:t>
                </a:r>
                <a:r>
                  <a:rPr lang="en-US" altLang="zh-CN" sz="1600" dirty="0"/>
                  <a:t> = </a:t>
                </a:r>
                <a:r>
                  <a:rPr lang="en-US" altLang="zh-CN" sz="1600" dirty="0" smtClean="0"/>
                  <a:t>“</a:t>
                </a:r>
                <a:r>
                  <a:rPr lang="en-US" altLang="zh-CN" sz="1600" b="1" dirty="0" smtClean="0">
                    <a:solidFill>
                      <a:srgbClr val="FF0000"/>
                    </a:solidFill>
                  </a:rPr>
                  <a:t>img1.jpg</a:t>
                </a:r>
                <a:r>
                  <a:rPr lang="en-US" altLang="zh-CN" sz="1600" dirty="0"/>
                  <a:t>";</a:t>
                </a:r>
                <a:endParaRPr lang="en-US" altLang="zh-CN" sz="1600" dirty="0"/>
              </a:p>
              <a:p>
                <a:r>
                  <a:rPr lang="en-US" altLang="zh-CN" sz="1600" dirty="0" err="1"/>
                  <a:t>document.appendChild</a:t>
                </a:r>
                <a:r>
                  <a:rPr lang="en-US" altLang="zh-CN" sz="1600" dirty="0"/>
                  <a:t>(image);</a:t>
                </a:r>
                <a:endParaRPr lang="en-US" altLang="zh-CN" sz="1600" dirty="0"/>
              </a:p>
              <a:p>
                <a:r>
                  <a:rPr lang="en-US" altLang="zh-CN" sz="1600" dirty="0" smtClean="0"/>
                  <a:t>...</a:t>
                </a:r>
                <a:endParaRPr lang="en-US" altLang="zh-CN" sz="1600" dirty="0"/>
              </a:p>
              <a:p>
                <a:endParaRPr lang="zh-CN" altLang="en-US" sz="1600" dirty="0"/>
              </a:p>
            </p:txBody>
          </p:sp>
          <p:sp>
            <p:nvSpPr>
              <p:cNvPr id="19" name="文本框 18"/>
              <p:cNvSpPr txBox="1"/>
              <p:nvPr/>
            </p:nvSpPr>
            <p:spPr>
              <a:xfrm>
                <a:off x="5099972" y="999236"/>
                <a:ext cx="1653137" cy="369332"/>
              </a:xfrm>
              <a:prstGeom prst="rect">
                <a:avLst/>
              </a:prstGeom>
              <a:noFill/>
            </p:spPr>
            <p:txBody>
              <a:bodyPr wrap="square" rtlCol="0">
                <a:spAutoFit/>
              </a:bodyPr>
              <a:lstStyle/>
              <a:p>
                <a:pPr algn="ctr"/>
                <a:r>
                  <a:rPr lang="en-US" altLang="zh-CN" dirty="0"/>
                  <a:t>f</a:t>
                </a:r>
                <a:r>
                  <a:rPr lang="en-US" altLang="zh-CN" dirty="0" smtClean="0"/>
                  <a:t>oo.js</a:t>
                </a:r>
                <a:endParaRPr lang="zh-CN" altLang="en-US" dirty="0"/>
              </a:p>
            </p:txBody>
          </p:sp>
        </p:grpSp>
        <p:grpSp>
          <p:nvGrpSpPr>
            <p:cNvPr id="24" name="组合 23"/>
            <p:cNvGrpSpPr/>
            <p:nvPr/>
          </p:nvGrpSpPr>
          <p:grpSpPr>
            <a:xfrm>
              <a:off x="8141057" y="1014506"/>
              <a:ext cx="3060640" cy="1938992"/>
              <a:chOff x="8141057" y="1014506"/>
              <a:chExt cx="3060640" cy="1938992"/>
            </a:xfrm>
          </p:grpSpPr>
          <p:sp>
            <p:nvSpPr>
              <p:cNvPr id="11" name="文本框 10"/>
              <p:cNvSpPr txBox="1"/>
              <p:nvPr/>
            </p:nvSpPr>
            <p:spPr>
              <a:xfrm>
                <a:off x="8141057" y="1383838"/>
                <a:ext cx="3060640"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600" dirty="0" smtClean="0"/>
                  <a:t>...</a:t>
                </a:r>
                <a:endParaRPr lang="en-US" altLang="zh-CN" sz="1600" dirty="0"/>
              </a:p>
              <a:p>
                <a:r>
                  <a:rPr lang="en-US" altLang="zh-CN" sz="1600" dirty="0" err="1"/>
                  <a:t>var</a:t>
                </a:r>
                <a:r>
                  <a:rPr lang="en-US" altLang="zh-CN" sz="1600" dirty="0"/>
                  <a:t> image = new Image();</a:t>
                </a:r>
                <a:endParaRPr lang="en-US" altLang="zh-CN" sz="1600" dirty="0"/>
              </a:p>
              <a:p>
                <a:r>
                  <a:rPr lang="en-US" altLang="zh-CN" sz="1600" dirty="0" err="1"/>
                  <a:t>image.src</a:t>
                </a:r>
                <a:r>
                  <a:rPr lang="en-US" altLang="zh-CN" sz="1600" dirty="0"/>
                  <a:t> = </a:t>
                </a:r>
                <a:r>
                  <a:rPr lang="en-US" altLang="zh-CN" sz="1600" dirty="0" smtClean="0"/>
                  <a:t>“</a:t>
                </a:r>
                <a:r>
                  <a:rPr lang="en-US" altLang="zh-CN" sz="1600" b="1" dirty="0" smtClean="0">
                    <a:solidFill>
                      <a:srgbClr val="FF0000"/>
                    </a:solidFill>
                  </a:rPr>
                  <a:t>img2.jpg</a:t>
                </a:r>
                <a:r>
                  <a:rPr lang="en-US" altLang="zh-CN" sz="1600" dirty="0"/>
                  <a:t>";</a:t>
                </a:r>
                <a:endParaRPr lang="en-US" altLang="zh-CN" sz="1600" dirty="0"/>
              </a:p>
              <a:p>
                <a:r>
                  <a:rPr lang="en-US" altLang="zh-CN" sz="1600" dirty="0" err="1"/>
                  <a:t>document.appendChild</a:t>
                </a:r>
                <a:r>
                  <a:rPr lang="en-US" altLang="zh-CN" sz="1600" dirty="0"/>
                  <a:t>(image);</a:t>
                </a:r>
                <a:endParaRPr lang="en-US" altLang="zh-CN" sz="1600" dirty="0"/>
              </a:p>
              <a:p>
                <a:r>
                  <a:rPr lang="en-US" altLang="zh-CN" sz="1600" dirty="0" smtClean="0"/>
                  <a:t>...</a:t>
                </a:r>
                <a:endParaRPr lang="en-US" altLang="zh-CN" sz="1600" dirty="0"/>
              </a:p>
              <a:p>
                <a:endParaRPr lang="zh-CN" altLang="en-US" sz="1600" dirty="0"/>
              </a:p>
            </p:txBody>
          </p:sp>
          <p:sp>
            <p:nvSpPr>
              <p:cNvPr id="20" name="文本框 19"/>
              <p:cNvSpPr txBox="1"/>
              <p:nvPr/>
            </p:nvSpPr>
            <p:spPr>
              <a:xfrm>
                <a:off x="8831925" y="1014506"/>
                <a:ext cx="1653137" cy="369332"/>
              </a:xfrm>
              <a:prstGeom prst="rect">
                <a:avLst/>
              </a:prstGeom>
              <a:noFill/>
            </p:spPr>
            <p:txBody>
              <a:bodyPr wrap="square" rtlCol="0">
                <a:spAutoFit/>
              </a:bodyPr>
              <a:lstStyle/>
              <a:p>
                <a:pPr algn="ctr"/>
                <a:r>
                  <a:rPr lang="en-US" altLang="zh-CN" dirty="0" smtClean="0"/>
                  <a:t>bar.js</a:t>
                </a:r>
                <a:endParaRPr lang="zh-CN" altLang="en-US" dirty="0"/>
              </a:p>
            </p:txBody>
          </p:sp>
        </p:grpSp>
      </p:grpSp>
      <p:grpSp>
        <p:nvGrpSpPr>
          <p:cNvPr id="26" name="组合 25"/>
          <p:cNvGrpSpPr/>
          <p:nvPr/>
        </p:nvGrpSpPr>
        <p:grpSpPr>
          <a:xfrm>
            <a:off x="472948" y="3682835"/>
            <a:ext cx="9471152" cy="1837371"/>
            <a:chOff x="472948" y="3682835"/>
            <a:chExt cx="9471152" cy="1837371"/>
          </a:xfrm>
        </p:grpSpPr>
        <p:grpSp>
          <p:nvGrpSpPr>
            <p:cNvPr id="12" name="组合 11"/>
            <p:cNvGrpSpPr/>
            <p:nvPr/>
          </p:nvGrpSpPr>
          <p:grpSpPr>
            <a:xfrm>
              <a:off x="1377644" y="3682835"/>
              <a:ext cx="366778" cy="674082"/>
              <a:chOff x="2597259" y="1740751"/>
              <a:chExt cx="2590213" cy="4683760"/>
            </a:xfrm>
          </p:grpSpPr>
          <p:sp>
            <p:nvSpPr>
              <p:cNvPr id="13" name="圆角矩形 12"/>
              <p:cNvSpPr/>
              <p:nvPr/>
            </p:nvSpPr>
            <p:spPr bwMode="auto">
              <a:xfrm>
                <a:off x="2597259" y="1740751"/>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4" name="椭圆 13"/>
              <p:cNvSpPr/>
              <p:nvPr/>
            </p:nvSpPr>
            <p:spPr bwMode="auto">
              <a:xfrm>
                <a:off x="3706891" y="5926441"/>
                <a:ext cx="376787" cy="348939"/>
              </a:xfrm>
              <a:prstGeom prst="ellipse">
                <a:avLst/>
              </a:prstGeom>
              <a:solidFill>
                <a:schemeClr val="tx1"/>
              </a:solidFill>
              <a:ln w="190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5" name="圆角矩形 14"/>
              <p:cNvSpPr/>
              <p:nvPr/>
            </p:nvSpPr>
            <p:spPr bwMode="auto">
              <a:xfrm>
                <a:off x="3532210" y="1951394"/>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6" name="矩形 15"/>
              <p:cNvSpPr/>
              <p:nvPr/>
            </p:nvSpPr>
            <p:spPr bwMode="auto">
              <a:xfrm>
                <a:off x="2807122" y="2208403"/>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sp>
          <p:nvSpPr>
            <p:cNvPr id="17" name="文本框 16"/>
            <p:cNvSpPr txBox="1"/>
            <p:nvPr/>
          </p:nvSpPr>
          <p:spPr>
            <a:xfrm>
              <a:off x="472948" y="3827654"/>
              <a:ext cx="893928" cy="369332"/>
            </a:xfrm>
            <a:prstGeom prst="rect">
              <a:avLst/>
            </a:prstGeom>
            <a:noFill/>
          </p:spPr>
          <p:txBody>
            <a:bodyPr wrap="square" rtlCol="0">
              <a:spAutoFit/>
            </a:bodyPr>
            <a:lstStyle/>
            <a:p>
              <a:r>
                <a:rPr lang="en-US" altLang="zh-CN" dirty="0" smtClean="0"/>
                <a:t>client</a:t>
              </a:r>
              <a:endParaRPr lang="zh-CN" altLang="en-US" dirty="0"/>
            </a:p>
          </p:txBody>
        </p:sp>
        <p:cxnSp>
          <p:nvCxnSpPr>
            <p:cNvPr id="22" name="直接连接符 21"/>
            <p:cNvCxnSpPr/>
            <p:nvPr/>
          </p:nvCxnSpPr>
          <p:spPr bwMode="auto">
            <a:xfrm>
              <a:off x="1845086" y="4012320"/>
              <a:ext cx="8099014" cy="1511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9" name="图片 4" descr="laptop-outlin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9396" y="4818964"/>
              <a:ext cx="723272" cy="701242"/>
            </a:xfrm>
            <a:prstGeom prst="rect">
              <a:avLst/>
            </a:prstGeom>
          </p:spPr>
        </p:pic>
        <p:cxnSp>
          <p:nvCxnSpPr>
            <p:cNvPr id="31" name="直接连接符 30"/>
            <p:cNvCxnSpPr/>
            <p:nvPr/>
          </p:nvCxnSpPr>
          <p:spPr bwMode="auto">
            <a:xfrm>
              <a:off x="1878723" y="5169585"/>
              <a:ext cx="8065377" cy="755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472948" y="4941404"/>
              <a:ext cx="893928" cy="369332"/>
            </a:xfrm>
            <a:prstGeom prst="rect">
              <a:avLst/>
            </a:prstGeom>
            <a:noFill/>
          </p:spPr>
          <p:txBody>
            <a:bodyPr wrap="square" rtlCol="0">
              <a:spAutoFit/>
            </a:bodyPr>
            <a:lstStyle/>
            <a:p>
              <a:r>
                <a:rPr lang="en-US" altLang="zh-CN" dirty="0" smtClean="0"/>
                <a:t>server</a:t>
              </a:r>
              <a:endParaRPr lang="zh-CN" altLang="en-US" dirty="0"/>
            </a:p>
          </p:txBody>
        </p:sp>
      </p:grpSp>
      <p:grpSp>
        <p:nvGrpSpPr>
          <p:cNvPr id="27" name="组合 26"/>
          <p:cNvGrpSpPr/>
          <p:nvPr/>
        </p:nvGrpSpPr>
        <p:grpSpPr>
          <a:xfrm>
            <a:off x="1366876" y="4019876"/>
            <a:ext cx="920079" cy="1149709"/>
            <a:chOff x="1366876" y="4019876"/>
            <a:chExt cx="920079" cy="1149709"/>
          </a:xfrm>
        </p:grpSpPr>
        <p:cxnSp>
          <p:nvCxnSpPr>
            <p:cNvPr id="33" name="直接箭头连接符 32"/>
            <p:cNvCxnSpPr/>
            <p:nvPr/>
          </p:nvCxnSpPr>
          <p:spPr bwMode="auto">
            <a:xfrm>
              <a:off x="2103120" y="401987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0" name="文本框 49"/>
            <p:cNvSpPr txBox="1"/>
            <p:nvPr/>
          </p:nvSpPr>
          <p:spPr>
            <a:xfrm>
              <a:off x="1366876" y="4383545"/>
              <a:ext cx="909555" cy="461665"/>
            </a:xfrm>
            <a:prstGeom prst="rect">
              <a:avLst/>
            </a:prstGeom>
            <a:noFill/>
          </p:spPr>
          <p:txBody>
            <a:bodyPr wrap="square" rtlCol="0">
              <a:spAutoFit/>
            </a:bodyPr>
            <a:lstStyle/>
            <a:p>
              <a:pPr algn="ctr"/>
              <a:r>
                <a:rPr lang="zh-CN" altLang="en-US" sz="1200" dirty="0" smtClean="0"/>
                <a:t>① </a:t>
              </a:r>
              <a:r>
                <a:rPr lang="en-US" altLang="zh-CN" sz="1200" dirty="0" smtClean="0"/>
                <a:t>GET index.html</a:t>
              </a:r>
              <a:endParaRPr lang="zh-CN" altLang="en-US" sz="1200" dirty="0"/>
            </a:p>
          </p:txBody>
        </p:sp>
      </p:grpSp>
      <p:grpSp>
        <p:nvGrpSpPr>
          <p:cNvPr id="35" name="组合 34"/>
          <p:cNvGrpSpPr/>
          <p:nvPr/>
        </p:nvGrpSpPr>
        <p:grpSpPr>
          <a:xfrm>
            <a:off x="3384288" y="4019876"/>
            <a:ext cx="773483" cy="1149709"/>
            <a:chOff x="3384288" y="4019876"/>
            <a:chExt cx="773483" cy="1149709"/>
          </a:xfrm>
        </p:grpSpPr>
        <p:cxnSp>
          <p:nvCxnSpPr>
            <p:cNvPr id="45" name="直接箭头连接符 44"/>
            <p:cNvCxnSpPr/>
            <p:nvPr/>
          </p:nvCxnSpPr>
          <p:spPr bwMode="auto">
            <a:xfrm>
              <a:off x="3973936" y="401987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2" name="文本框 51"/>
            <p:cNvSpPr txBox="1"/>
            <p:nvPr/>
          </p:nvSpPr>
          <p:spPr>
            <a:xfrm>
              <a:off x="3384288" y="4357299"/>
              <a:ext cx="762498" cy="646331"/>
            </a:xfrm>
            <a:prstGeom prst="rect">
              <a:avLst/>
            </a:prstGeom>
            <a:noFill/>
          </p:spPr>
          <p:txBody>
            <a:bodyPr wrap="square" rtlCol="0">
              <a:spAutoFit/>
            </a:bodyPr>
            <a:lstStyle/>
            <a:p>
              <a:pPr algn="ctr"/>
              <a:r>
                <a:rPr lang="zh-CN" altLang="en-US" sz="1200" dirty="0" smtClean="0"/>
                <a:t>③ </a:t>
              </a:r>
              <a:r>
                <a:rPr lang="en-US" altLang="zh-CN" sz="1200" dirty="0" smtClean="0"/>
                <a:t>GET foo.js</a:t>
              </a:r>
              <a:endParaRPr lang="en-US" altLang="zh-CN" sz="1200" dirty="0" smtClean="0"/>
            </a:p>
            <a:p>
              <a:pPr algn="ctr"/>
              <a:r>
                <a:rPr lang="en-US" altLang="zh-CN" sz="1200" dirty="0" smtClean="0"/>
                <a:t>Bar.js</a:t>
              </a:r>
              <a:endParaRPr lang="zh-CN" altLang="en-US" sz="1200" dirty="0"/>
            </a:p>
          </p:txBody>
        </p:sp>
      </p:grpSp>
      <p:grpSp>
        <p:nvGrpSpPr>
          <p:cNvPr id="41" name="组合 40"/>
          <p:cNvGrpSpPr/>
          <p:nvPr/>
        </p:nvGrpSpPr>
        <p:grpSpPr>
          <a:xfrm>
            <a:off x="6492495" y="4018486"/>
            <a:ext cx="811583" cy="1149709"/>
            <a:chOff x="6492495" y="4018486"/>
            <a:chExt cx="811583" cy="1149709"/>
          </a:xfrm>
        </p:grpSpPr>
        <p:cxnSp>
          <p:nvCxnSpPr>
            <p:cNvPr id="56" name="直接箭头连接符 55"/>
            <p:cNvCxnSpPr/>
            <p:nvPr/>
          </p:nvCxnSpPr>
          <p:spPr bwMode="auto">
            <a:xfrm>
              <a:off x="7120243" y="4018486"/>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7" name="文本框 56"/>
            <p:cNvSpPr txBox="1"/>
            <p:nvPr/>
          </p:nvSpPr>
          <p:spPr>
            <a:xfrm>
              <a:off x="6492495" y="4355909"/>
              <a:ext cx="762498" cy="461665"/>
            </a:xfrm>
            <a:prstGeom prst="rect">
              <a:avLst/>
            </a:prstGeom>
            <a:noFill/>
          </p:spPr>
          <p:txBody>
            <a:bodyPr wrap="square" rtlCol="0">
              <a:spAutoFit/>
            </a:bodyPr>
            <a:lstStyle/>
            <a:p>
              <a:pPr algn="ctr"/>
              <a:r>
                <a:rPr lang="zh-CN" altLang="en-US" sz="1200" dirty="0" smtClean="0"/>
                <a:t>⑥ </a:t>
              </a:r>
              <a:r>
                <a:rPr lang="en-US" altLang="zh-CN" sz="1200" dirty="0" smtClean="0"/>
                <a:t>GET img2.jpg</a:t>
              </a:r>
              <a:endParaRPr lang="en-US" altLang="zh-CN" sz="1200" dirty="0" smtClean="0"/>
            </a:p>
          </p:txBody>
        </p:sp>
      </p:grpSp>
      <p:grpSp>
        <p:nvGrpSpPr>
          <p:cNvPr id="34" name="组合 33"/>
          <p:cNvGrpSpPr/>
          <p:nvPr/>
        </p:nvGrpSpPr>
        <p:grpSpPr>
          <a:xfrm>
            <a:off x="2975567" y="3558208"/>
            <a:ext cx="1002416" cy="461665"/>
            <a:chOff x="2975567" y="3558208"/>
            <a:chExt cx="1002416" cy="461665"/>
          </a:xfrm>
        </p:grpSpPr>
        <p:sp>
          <p:nvSpPr>
            <p:cNvPr id="43" name="文本框 42"/>
            <p:cNvSpPr txBox="1"/>
            <p:nvPr/>
          </p:nvSpPr>
          <p:spPr>
            <a:xfrm>
              <a:off x="2975567" y="3558208"/>
              <a:ext cx="817357" cy="461665"/>
            </a:xfrm>
            <a:prstGeom prst="rect">
              <a:avLst/>
            </a:prstGeom>
            <a:noFill/>
          </p:spPr>
          <p:txBody>
            <a:bodyPr wrap="square" rtlCol="0">
              <a:spAutoFit/>
            </a:bodyPr>
            <a:lstStyle/>
            <a:p>
              <a:r>
                <a:rPr lang="zh-CN" altLang="en-US" sz="1200" dirty="0" smtClean="0"/>
                <a:t>② </a:t>
              </a:r>
              <a:r>
                <a:rPr lang="en-US" altLang="zh-CN" sz="1200" dirty="0" smtClean="0"/>
                <a:t>Parse </a:t>
              </a:r>
              <a:endParaRPr lang="en-US" altLang="zh-CN" sz="1200" dirty="0" smtClean="0"/>
            </a:p>
            <a:p>
              <a:r>
                <a:rPr lang="en-US" altLang="zh-CN" sz="1200" dirty="0" smtClean="0"/>
                <a:t>     HTML</a:t>
              </a:r>
              <a:endParaRPr lang="zh-CN" altLang="en-US" sz="1200" dirty="0"/>
            </a:p>
          </p:txBody>
        </p:sp>
        <p:cxnSp>
          <p:nvCxnSpPr>
            <p:cNvPr id="62" name="直接箭头连接符 61"/>
            <p:cNvCxnSpPr/>
            <p:nvPr/>
          </p:nvCxnSpPr>
          <p:spPr bwMode="auto">
            <a:xfrm>
              <a:off x="3034284" y="4015403"/>
              <a:ext cx="943699"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8" name="组合 37"/>
          <p:cNvGrpSpPr/>
          <p:nvPr/>
        </p:nvGrpSpPr>
        <p:grpSpPr>
          <a:xfrm>
            <a:off x="5178095" y="3492313"/>
            <a:ext cx="1138289" cy="523427"/>
            <a:chOff x="5178095" y="3492313"/>
            <a:chExt cx="1138289" cy="523427"/>
          </a:xfrm>
        </p:grpSpPr>
        <p:sp>
          <p:nvSpPr>
            <p:cNvPr id="48" name="文本框 47"/>
            <p:cNvSpPr txBox="1"/>
            <p:nvPr/>
          </p:nvSpPr>
          <p:spPr>
            <a:xfrm>
              <a:off x="5178095" y="3492313"/>
              <a:ext cx="1138289" cy="461665"/>
            </a:xfrm>
            <a:prstGeom prst="rect">
              <a:avLst/>
            </a:prstGeom>
            <a:noFill/>
          </p:spPr>
          <p:txBody>
            <a:bodyPr wrap="square" rtlCol="0">
              <a:spAutoFit/>
            </a:bodyPr>
            <a:lstStyle/>
            <a:p>
              <a:r>
                <a:rPr lang="zh-CN" altLang="en-US" sz="1200" dirty="0" smtClean="0"/>
                <a:t>④ </a:t>
              </a:r>
              <a:r>
                <a:rPr lang="en-US" altLang="zh-CN" sz="1200" dirty="0" smtClean="0"/>
                <a:t>Execute</a:t>
              </a:r>
              <a:endParaRPr lang="en-US" altLang="zh-CN" sz="1200" dirty="0" smtClean="0"/>
            </a:p>
            <a:p>
              <a:r>
                <a:rPr lang="en-US" altLang="zh-CN" sz="1200" dirty="0"/>
                <a:t> </a:t>
              </a:r>
              <a:r>
                <a:rPr lang="en-US" altLang="zh-CN" sz="1200" dirty="0" smtClean="0"/>
                <a:t>      foo.js</a:t>
              </a:r>
              <a:endParaRPr lang="zh-CN" altLang="en-US" sz="1200" dirty="0"/>
            </a:p>
          </p:txBody>
        </p:sp>
        <p:cxnSp>
          <p:nvCxnSpPr>
            <p:cNvPr id="66" name="直接箭头连接符 65"/>
            <p:cNvCxnSpPr/>
            <p:nvPr/>
          </p:nvCxnSpPr>
          <p:spPr bwMode="auto">
            <a:xfrm>
              <a:off x="5233990" y="4015740"/>
              <a:ext cx="943699"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71" name="直接箭头连接符 70"/>
          <p:cNvCxnSpPr/>
          <p:nvPr/>
        </p:nvCxnSpPr>
        <p:spPr bwMode="auto">
          <a:xfrm>
            <a:off x="7127863" y="4015740"/>
            <a:ext cx="2045436"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0" name="组合 39"/>
          <p:cNvGrpSpPr/>
          <p:nvPr/>
        </p:nvGrpSpPr>
        <p:grpSpPr>
          <a:xfrm>
            <a:off x="5533208" y="3507424"/>
            <a:ext cx="1657265" cy="1669717"/>
            <a:chOff x="5533208" y="3507424"/>
            <a:chExt cx="1657265" cy="1669717"/>
          </a:xfrm>
        </p:grpSpPr>
        <p:sp>
          <p:nvSpPr>
            <p:cNvPr id="49" name="文本框 48"/>
            <p:cNvSpPr txBox="1"/>
            <p:nvPr/>
          </p:nvSpPr>
          <p:spPr>
            <a:xfrm>
              <a:off x="6052184" y="3507424"/>
              <a:ext cx="1138289" cy="461665"/>
            </a:xfrm>
            <a:prstGeom prst="rect">
              <a:avLst/>
            </a:prstGeom>
            <a:noFill/>
          </p:spPr>
          <p:txBody>
            <a:bodyPr wrap="square" rtlCol="0">
              <a:spAutoFit/>
            </a:bodyPr>
            <a:lstStyle/>
            <a:p>
              <a:r>
                <a:rPr lang="zh-CN" altLang="en-US" sz="1200" dirty="0" smtClean="0"/>
                <a:t>⑤ </a:t>
              </a:r>
              <a:r>
                <a:rPr lang="en-US" altLang="zh-CN" sz="1200" dirty="0" smtClean="0"/>
                <a:t>Execute</a:t>
              </a:r>
              <a:endParaRPr lang="en-US" altLang="zh-CN" sz="1200" dirty="0" smtClean="0"/>
            </a:p>
            <a:p>
              <a:r>
                <a:rPr lang="en-US" altLang="zh-CN" sz="1200" dirty="0"/>
                <a:t> </a:t>
              </a:r>
              <a:r>
                <a:rPr lang="en-US" altLang="zh-CN" sz="1200" dirty="0" smtClean="0"/>
                <a:t>      bar.js</a:t>
              </a:r>
              <a:endParaRPr lang="zh-CN" altLang="en-US" sz="1200" dirty="0"/>
            </a:p>
          </p:txBody>
        </p:sp>
        <p:cxnSp>
          <p:nvCxnSpPr>
            <p:cNvPr id="53" name="直接箭头连接符 52"/>
            <p:cNvCxnSpPr/>
            <p:nvPr/>
          </p:nvCxnSpPr>
          <p:spPr bwMode="auto">
            <a:xfrm>
              <a:off x="6153336" y="4027432"/>
              <a:ext cx="183835" cy="1149709"/>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54" name="文本框 53"/>
            <p:cNvSpPr txBox="1"/>
            <p:nvPr/>
          </p:nvSpPr>
          <p:spPr>
            <a:xfrm>
              <a:off x="5533208" y="4364855"/>
              <a:ext cx="762498" cy="461665"/>
            </a:xfrm>
            <a:prstGeom prst="rect">
              <a:avLst/>
            </a:prstGeom>
            <a:noFill/>
          </p:spPr>
          <p:txBody>
            <a:bodyPr wrap="square" rtlCol="0">
              <a:spAutoFit/>
            </a:bodyPr>
            <a:lstStyle/>
            <a:p>
              <a:pPr algn="ctr"/>
              <a:r>
                <a:rPr lang="zh-CN" altLang="en-US" sz="1200" dirty="0"/>
                <a:t>⑤</a:t>
              </a:r>
              <a:r>
                <a:rPr lang="zh-CN" altLang="en-US" sz="1200" dirty="0" smtClean="0"/>
                <a:t> </a:t>
              </a:r>
              <a:r>
                <a:rPr lang="en-US" altLang="zh-CN" sz="1200" dirty="0" smtClean="0"/>
                <a:t>GET img1.jpg</a:t>
              </a:r>
              <a:endParaRPr lang="en-US" altLang="zh-CN" sz="1200" dirty="0" smtClean="0"/>
            </a:p>
          </p:txBody>
        </p:sp>
        <p:cxnSp>
          <p:nvCxnSpPr>
            <p:cNvPr id="67" name="直接箭头连接符 66"/>
            <p:cNvCxnSpPr/>
            <p:nvPr/>
          </p:nvCxnSpPr>
          <p:spPr bwMode="auto">
            <a:xfrm>
              <a:off x="6169401" y="4015740"/>
              <a:ext cx="943699" cy="0"/>
            </a:xfrm>
            <a:prstGeom prst="straightConnector1">
              <a:avLst/>
            </a:prstGeom>
            <a:ln w="38100"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74" name="Group 22"/>
          <p:cNvGrpSpPr/>
          <p:nvPr/>
        </p:nvGrpSpPr>
        <p:grpSpPr>
          <a:xfrm>
            <a:off x="1831687" y="3443298"/>
            <a:ext cx="1486563" cy="2724396"/>
            <a:chOff x="2909207" y="2179793"/>
            <a:chExt cx="2209954" cy="3673364"/>
          </a:xfrm>
        </p:grpSpPr>
        <p:grpSp>
          <p:nvGrpSpPr>
            <p:cNvPr id="75" name="Group 8"/>
            <p:cNvGrpSpPr/>
            <p:nvPr/>
          </p:nvGrpSpPr>
          <p:grpSpPr>
            <a:xfrm>
              <a:off x="2909207" y="4697702"/>
              <a:ext cx="2209954" cy="1155455"/>
              <a:chOff x="3061627" y="4766600"/>
              <a:chExt cx="2209954" cy="1155455"/>
            </a:xfrm>
          </p:grpSpPr>
          <p:cxnSp>
            <p:nvCxnSpPr>
              <p:cNvPr id="77" name="Straight Arrow Connector 10"/>
              <p:cNvCxnSpPr>
                <a:stCxn id="76" idx="2"/>
                <a:endCxn id="78" idx="0"/>
              </p:cNvCxnSpPr>
              <p:nvPr/>
            </p:nvCxnSpPr>
            <p:spPr bwMode="auto">
              <a:xfrm flipH="1">
                <a:off x="4166605" y="4766600"/>
                <a:ext cx="14688" cy="449986"/>
              </a:xfrm>
              <a:prstGeom prst="straightConnector1">
                <a:avLst/>
              </a:prstGeom>
              <a:solidFill>
                <a:schemeClr val="accent1"/>
              </a:solidFill>
              <a:ln w="25400" cap="flat" cmpd="sng" algn="ctr">
                <a:solidFill>
                  <a:srgbClr val="0000FF"/>
                </a:solidFill>
                <a:prstDash val="solid"/>
                <a:round/>
                <a:headEnd type="none" w="med" len="med"/>
                <a:tailEnd type="triangle"/>
              </a:ln>
            </p:spPr>
          </p:cxnSp>
          <p:sp>
            <p:nvSpPr>
              <p:cNvPr id="78" name="TextBox 11"/>
              <p:cNvSpPr txBox="1"/>
              <p:nvPr/>
            </p:nvSpPr>
            <p:spPr>
              <a:xfrm>
                <a:off x="3061627" y="5216586"/>
                <a:ext cx="2209954" cy="705469"/>
              </a:xfrm>
              <a:prstGeom prst="rect">
                <a:avLst/>
              </a:prstGeom>
              <a:noFill/>
              <a:ln>
                <a:noFill/>
              </a:ln>
            </p:spPr>
            <p:txBody>
              <a:bodyPr wrap="square" rtlCol="0">
                <a:spAutoFit/>
              </a:bodyPr>
              <a:lstStyle/>
              <a:p>
                <a:pPr algn="ctr"/>
                <a:r>
                  <a:rPr lang="en-US" altLang="zh-CN" sz="1400" dirty="0" smtClean="0">
                    <a:solidFill>
                      <a:srgbClr val="0000FF"/>
                    </a:solidFill>
                  </a:rPr>
                  <a:t>Cellular Network</a:t>
                </a:r>
                <a:endParaRPr lang="en-US" altLang="zh-CN" sz="1400" dirty="0" smtClean="0">
                  <a:solidFill>
                    <a:srgbClr val="0000FF"/>
                  </a:solidFill>
                </a:endParaRPr>
              </a:p>
              <a:p>
                <a:pPr algn="ctr"/>
                <a:r>
                  <a:rPr lang="en-US" altLang="zh-CN" sz="1400" dirty="0">
                    <a:solidFill>
                      <a:srgbClr val="0000FF"/>
                    </a:solidFill>
                  </a:rPr>
                  <a:t>L</a:t>
                </a:r>
                <a:r>
                  <a:rPr lang="en-US" altLang="zh-CN" sz="1400" dirty="0" smtClean="0">
                    <a:solidFill>
                      <a:srgbClr val="0000FF"/>
                    </a:solidFill>
                  </a:rPr>
                  <a:t>ow </a:t>
                </a:r>
                <a:r>
                  <a:rPr lang="en-US" altLang="zh-CN" sz="1400" dirty="0">
                    <a:solidFill>
                      <a:srgbClr val="0000FF"/>
                    </a:solidFill>
                  </a:rPr>
                  <a:t>B</a:t>
                </a:r>
                <a:r>
                  <a:rPr lang="en-US" altLang="zh-CN" sz="1400" dirty="0" smtClean="0">
                    <a:solidFill>
                      <a:srgbClr val="0000FF"/>
                    </a:solidFill>
                  </a:rPr>
                  <a:t>andwidth</a:t>
                </a:r>
                <a:endParaRPr lang="en-US" sz="1400" dirty="0">
                  <a:solidFill>
                    <a:srgbClr val="0000FF"/>
                  </a:solidFill>
                </a:endParaRPr>
              </a:p>
            </p:txBody>
          </p:sp>
        </p:grpSp>
        <p:sp>
          <p:nvSpPr>
            <p:cNvPr id="76" name="Rounded Rectangle 19"/>
            <p:cNvSpPr/>
            <p:nvPr/>
          </p:nvSpPr>
          <p:spPr bwMode="auto">
            <a:xfrm>
              <a:off x="2998471" y="2179793"/>
              <a:ext cx="2060801" cy="2517908"/>
            </a:xfrm>
            <a:prstGeom prst="roundRect">
              <a:avLst/>
            </a:prstGeom>
            <a:noFill/>
            <a:ln w="25400" cap="flat" cmpd="sng" algn="ctr">
              <a:solidFill>
                <a:srgbClr val="0000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grpSp>
        <p:nvGrpSpPr>
          <p:cNvPr id="1032" name="组合 1031"/>
          <p:cNvGrpSpPr/>
          <p:nvPr/>
        </p:nvGrpSpPr>
        <p:grpSpPr>
          <a:xfrm>
            <a:off x="10283462" y="4070974"/>
            <a:ext cx="1748345" cy="1036548"/>
            <a:chOff x="10296345" y="3359478"/>
            <a:chExt cx="1728015" cy="1158988"/>
          </a:xfrm>
        </p:grpSpPr>
        <p:sp>
          <p:nvSpPr>
            <p:cNvPr id="1031" name="矩形 1030"/>
            <p:cNvSpPr/>
            <p:nvPr/>
          </p:nvSpPr>
          <p:spPr bwMode="auto">
            <a:xfrm>
              <a:off x="10296345" y="3359478"/>
              <a:ext cx="1728015" cy="1158988"/>
            </a:xfrm>
            <a:prstGeom prst="rect">
              <a:avLst/>
            </a:prstGeom>
            <a:solidFill>
              <a:schemeClr val="accent1"/>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cxnSp>
          <p:nvCxnSpPr>
            <p:cNvPr id="79" name="直接箭头连接符 78"/>
            <p:cNvCxnSpPr/>
            <p:nvPr/>
          </p:nvCxnSpPr>
          <p:spPr bwMode="auto">
            <a:xfrm>
              <a:off x="10528247" y="3599015"/>
              <a:ext cx="471850" cy="0"/>
            </a:xfrm>
            <a:prstGeom prst="straightConnector1">
              <a:avLst/>
            </a:prstGeom>
            <a:ln w="28575"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1" name="直接箭头连接符 80"/>
            <p:cNvCxnSpPr/>
            <p:nvPr/>
          </p:nvCxnSpPr>
          <p:spPr bwMode="auto">
            <a:xfrm>
              <a:off x="10528247" y="3918492"/>
              <a:ext cx="471850"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2" name="直接箭头连接符 81"/>
            <p:cNvCxnSpPr/>
            <p:nvPr/>
          </p:nvCxnSpPr>
          <p:spPr bwMode="auto">
            <a:xfrm>
              <a:off x="10528247" y="4260600"/>
              <a:ext cx="471850" cy="0"/>
            </a:xfrm>
            <a:prstGeom prst="straightConnector1">
              <a:avLst/>
            </a:prstGeom>
            <a:ln w="28575" cap="flat" cmpd="sng" algn="ctr">
              <a:solidFill>
                <a:srgbClr val="7030A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30" name="文本框 1029"/>
            <p:cNvSpPr txBox="1"/>
            <p:nvPr/>
          </p:nvSpPr>
          <p:spPr>
            <a:xfrm>
              <a:off x="11064239" y="3428221"/>
              <a:ext cx="839667" cy="307777"/>
            </a:xfrm>
            <a:prstGeom prst="rect">
              <a:avLst/>
            </a:prstGeom>
            <a:noFill/>
          </p:spPr>
          <p:txBody>
            <a:bodyPr wrap="square" rtlCol="0">
              <a:spAutoFit/>
            </a:bodyPr>
            <a:lstStyle/>
            <a:p>
              <a:r>
                <a:rPr lang="en-US" altLang="zh-CN" sz="1400" dirty="0"/>
                <a:t>N</a:t>
              </a:r>
              <a:r>
                <a:rPr lang="en-US" altLang="zh-CN" sz="1400" dirty="0" smtClean="0"/>
                <a:t>etwork</a:t>
              </a:r>
              <a:endParaRPr lang="zh-CN" altLang="en-US" sz="1400" dirty="0"/>
            </a:p>
          </p:txBody>
        </p:sp>
        <p:sp>
          <p:nvSpPr>
            <p:cNvPr id="84" name="文本框 83"/>
            <p:cNvSpPr txBox="1"/>
            <p:nvPr/>
          </p:nvSpPr>
          <p:spPr>
            <a:xfrm>
              <a:off x="11064239" y="3743834"/>
              <a:ext cx="839667" cy="307777"/>
            </a:xfrm>
            <a:prstGeom prst="rect">
              <a:avLst/>
            </a:prstGeom>
            <a:noFill/>
          </p:spPr>
          <p:txBody>
            <a:bodyPr wrap="square" rtlCol="0">
              <a:spAutoFit/>
            </a:bodyPr>
            <a:lstStyle/>
            <a:p>
              <a:r>
                <a:rPr lang="en-US" altLang="zh-CN" sz="1400" dirty="0" smtClean="0"/>
                <a:t>CPU</a:t>
              </a:r>
              <a:endParaRPr lang="zh-CN" altLang="en-US" sz="1400" dirty="0"/>
            </a:p>
          </p:txBody>
        </p:sp>
        <p:sp>
          <p:nvSpPr>
            <p:cNvPr id="85" name="文本框 84"/>
            <p:cNvSpPr txBox="1"/>
            <p:nvPr/>
          </p:nvSpPr>
          <p:spPr>
            <a:xfrm>
              <a:off x="11064239" y="4053436"/>
              <a:ext cx="839667" cy="307777"/>
            </a:xfrm>
            <a:prstGeom prst="rect">
              <a:avLst/>
            </a:prstGeom>
            <a:noFill/>
          </p:spPr>
          <p:txBody>
            <a:bodyPr wrap="square" rtlCol="0">
              <a:spAutoFit/>
            </a:bodyPr>
            <a:lstStyle/>
            <a:p>
              <a:r>
                <a:rPr lang="en-US" altLang="zh-CN" sz="1400" dirty="0" smtClean="0"/>
                <a:t>Both</a:t>
              </a:r>
              <a:endParaRPr lang="zh-CN" altLang="en-US" sz="1400" dirty="0"/>
            </a:p>
          </p:txBody>
        </p:sp>
      </p:grpSp>
      <p:grpSp>
        <p:nvGrpSpPr>
          <p:cNvPr id="30" name="组合 29"/>
          <p:cNvGrpSpPr/>
          <p:nvPr/>
        </p:nvGrpSpPr>
        <p:grpSpPr>
          <a:xfrm>
            <a:off x="2103120" y="4015740"/>
            <a:ext cx="1147350" cy="1153848"/>
            <a:chOff x="2103120" y="4015740"/>
            <a:chExt cx="1147350" cy="1153848"/>
          </a:xfrm>
        </p:grpSpPr>
        <p:cxnSp>
          <p:nvCxnSpPr>
            <p:cNvPr id="68" name="直接箭头连接符 67"/>
            <p:cNvCxnSpPr/>
            <p:nvPr/>
          </p:nvCxnSpPr>
          <p:spPr bwMode="auto">
            <a:xfrm>
              <a:off x="2103120" y="4015740"/>
              <a:ext cx="943699"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8" name="组合 27"/>
            <p:cNvGrpSpPr/>
            <p:nvPr/>
          </p:nvGrpSpPr>
          <p:grpSpPr>
            <a:xfrm>
              <a:off x="2515055" y="4019876"/>
              <a:ext cx="735415" cy="1149712"/>
              <a:chOff x="2515055" y="4019876"/>
              <a:chExt cx="735415" cy="1149712"/>
            </a:xfrm>
          </p:grpSpPr>
          <p:cxnSp>
            <p:nvCxnSpPr>
              <p:cNvPr id="36" name="直接箭头连接符 35"/>
              <p:cNvCxnSpPr/>
              <p:nvPr/>
            </p:nvCxnSpPr>
            <p:spPr bwMode="auto">
              <a:xfrm flipV="1">
                <a:off x="2748280" y="4019876"/>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43" name="流程图: 过程 1042"/>
              <p:cNvSpPr/>
              <p:nvPr/>
            </p:nvSpPr>
            <p:spPr bwMode="auto">
              <a:xfrm>
                <a:off x="2515055" y="4405923"/>
                <a:ext cx="73541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charset="0"/>
                  </a:rPr>
                  <a:t>HTML</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grpSp>
        <p:nvGrpSpPr>
          <p:cNvPr id="37" name="组合 36"/>
          <p:cNvGrpSpPr/>
          <p:nvPr/>
        </p:nvGrpSpPr>
        <p:grpSpPr>
          <a:xfrm>
            <a:off x="3973936" y="4008566"/>
            <a:ext cx="1260054" cy="1149712"/>
            <a:chOff x="3973936" y="4008566"/>
            <a:chExt cx="1260054" cy="1149712"/>
          </a:xfrm>
        </p:grpSpPr>
        <p:cxnSp>
          <p:nvCxnSpPr>
            <p:cNvPr id="46" name="直接箭头连接符 45"/>
            <p:cNvCxnSpPr/>
            <p:nvPr/>
          </p:nvCxnSpPr>
          <p:spPr bwMode="auto">
            <a:xfrm flipV="1">
              <a:off x="4952033" y="4008566"/>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69" name="直接箭头连接符 68"/>
            <p:cNvCxnSpPr/>
            <p:nvPr/>
          </p:nvCxnSpPr>
          <p:spPr bwMode="auto">
            <a:xfrm>
              <a:off x="3973936" y="4015740"/>
              <a:ext cx="1260054" cy="0"/>
            </a:xfrm>
            <a:prstGeom prst="straightConnector1">
              <a:avLst/>
            </a:prstGeom>
            <a:ln w="38100" cap="flat" cmpd="sng" algn="ctr">
              <a:solidFill>
                <a:srgbClr val="0000FF"/>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9" name="流程图: 过程 98"/>
            <p:cNvSpPr/>
            <p:nvPr/>
          </p:nvSpPr>
          <p:spPr bwMode="auto">
            <a:xfrm>
              <a:off x="4826717" y="4406495"/>
              <a:ext cx="366731"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JS</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39" name="组合 38"/>
          <p:cNvGrpSpPr/>
          <p:nvPr/>
        </p:nvGrpSpPr>
        <p:grpSpPr>
          <a:xfrm>
            <a:off x="5101641" y="4019871"/>
            <a:ext cx="426010" cy="1149712"/>
            <a:chOff x="5101641" y="4019871"/>
            <a:chExt cx="426010" cy="1149712"/>
          </a:xfrm>
        </p:grpSpPr>
        <p:cxnSp>
          <p:nvCxnSpPr>
            <p:cNvPr id="47" name="直接箭头连接符 46"/>
            <p:cNvCxnSpPr/>
            <p:nvPr/>
          </p:nvCxnSpPr>
          <p:spPr bwMode="auto">
            <a:xfrm flipV="1">
              <a:off x="5101641" y="4019871"/>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0" name="流程图: 过程 99"/>
            <p:cNvSpPr/>
            <p:nvPr/>
          </p:nvSpPr>
          <p:spPr bwMode="auto">
            <a:xfrm>
              <a:off x="5160920" y="4405923"/>
              <a:ext cx="366731"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JS</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42" name="组合 41"/>
          <p:cNvGrpSpPr/>
          <p:nvPr/>
        </p:nvGrpSpPr>
        <p:grpSpPr>
          <a:xfrm>
            <a:off x="7886263" y="3997262"/>
            <a:ext cx="593755" cy="1149712"/>
            <a:chOff x="7886263" y="3997262"/>
            <a:chExt cx="593755" cy="1149712"/>
          </a:xfrm>
        </p:grpSpPr>
        <p:cxnSp>
          <p:nvCxnSpPr>
            <p:cNvPr id="58" name="直接箭头连接符 57"/>
            <p:cNvCxnSpPr/>
            <p:nvPr/>
          </p:nvCxnSpPr>
          <p:spPr bwMode="auto">
            <a:xfrm flipV="1">
              <a:off x="8022109" y="3997262"/>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1" name="流程图: 过程 100"/>
            <p:cNvSpPr/>
            <p:nvPr/>
          </p:nvSpPr>
          <p:spPr bwMode="auto">
            <a:xfrm>
              <a:off x="7886263" y="4400727"/>
              <a:ext cx="59375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IMG</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grpSp>
        <p:nvGrpSpPr>
          <p:cNvPr id="44" name="组合 43"/>
          <p:cNvGrpSpPr/>
          <p:nvPr/>
        </p:nvGrpSpPr>
        <p:grpSpPr>
          <a:xfrm>
            <a:off x="8732839" y="4018484"/>
            <a:ext cx="593755" cy="1149712"/>
            <a:chOff x="8732839" y="4018484"/>
            <a:chExt cx="593755" cy="1149712"/>
          </a:xfrm>
        </p:grpSpPr>
        <p:cxnSp>
          <p:nvCxnSpPr>
            <p:cNvPr id="59" name="直接箭头连接符 58"/>
            <p:cNvCxnSpPr/>
            <p:nvPr/>
          </p:nvCxnSpPr>
          <p:spPr bwMode="auto">
            <a:xfrm flipV="1">
              <a:off x="8883722" y="4018484"/>
              <a:ext cx="281957" cy="1149712"/>
            </a:xfrm>
            <a:prstGeom prst="straightConnector1">
              <a:avLst/>
            </a:prstGeom>
            <a:ln w="12700">
              <a:headEnd type="none" w="lg" len="med"/>
              <a:tailEnd type="triangle" w="lg" len="lg"/>
            </a:ln>
          </p:spPr>
          <p:style>
            <a:lnRef idx="1">
              <a:schemeClr val="dk1"/>
            </a:lnRef>
            <a:fillRef idx="0">
              <a:schemeClr val="dk1"/>
            </a:fillRef>
            <a:effectRef idx="0">
              <a:schemeClr val="dk1"/>
            </a:effectRef>
            <a:fontRef idx="minor">
              <a:schemeClr val="tx1"/>
            </a:fontRef>
          </p:style>
        </p:cxnSp>
        <p:sp>
          <p:nvSpPr>
            <p:cNvPr id="102" name="流程图: 过程 101"/>
            <p:cNvSpPr/>
            <p:nvPr/>
          </p:nvSpPr>
          <p:spPr bwMode="auto">
            <a:xfrm>
              <a:off x="8732839" y="4409941"/>
              <a:ext cx="593755" cy="318707"/>
            </a:xfrm>
            <a:prstGeom prst="flowChartProcess">
              <a:avLst/>
            </a:prstGeom>
            <a:solidFill>
              <a:schemeClr val="accent2">
                <a:lumMod val="60000"/>
                <a:lumOff val="40000"/>
              </a:schemeClr>
            </a:solidFill>
            <a:ln w="9525" cap="flat" cmpd="sng" algn="ctr">
              <a:solidFill>
                <a:srgbClr val="FFFFFF"/>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r>
                <a:rPr lang="en-US" altLang="zh-CN" sz="1400" dirty="0" smtClean="0">
                  <a:latin typeface="Times New Roman" panose="02020603050405020304" charset="0"/>
                </a:rPr>
                <a:t>IMG</a:t>
              </a:r>
              <a:endParaRPr kumimoji="0" lang="zh-CN" altLang="en-US" sz="1400" b="0" i="0" u="none" strike="noStrike" cap="none" normalizeH="0" baseline="0" dirty="0" smtClean="0">
                <a:ln>
                  <a:noFill/>
                </a:ln>
                <a:solidFill>
                  <a:schemeClr val="tx1"/>
                </a:solidFill>
                <a:effectLst/>
                <a:latin typeface="Times New Roman" panose="02020603050405020304" charset="0"/>
              </a:endParaRPr>
            </a:p>
          </p:txBody>
        </p:sp>
      </p:grpSp>
      <p:sp>
        <p:nvSpPr>
          <p:cNvPr id="21" name="文本框 20"/>
          <p:cNvSpPr txBox="1"/>
          <p:nvPr/>
        </p:nvSpPr>
        <p:spPr>
          <a:xfrm>
            <a:off x="7254993" y="5644474"/>
            <a:ext cx="4713434" cy="400110"/>
          </a:xfrm>
          <a:prstGeom prst="rect">
            <a:avLst/>
          </a:prstGeom>
          <a:noFill/>
        </p:spPr>
        <p:txBody>
          <a:bodyPr wrap="square" rtlCol="0">
            <a:spAutoFit/>
          </a:bodyPr>
          <a:lstStyle/>
          <a:p>
            <a:r>
              <a:rPr lang="en-US" altLang="zh-CN" sz="2000" dirty="0" smtClean="0">
                <a:solidFill>
                  <a:srgbClr val="FF0000"/>
                </a:solidFill>
              </a:rPr>
              <a:t>Poor CPU/network Utilization</a:t>
            </a:r>
            <a:endParaRPr lang="zh-CN" altLang="en-US" sz="2000" dirty="0">
              <a:solidFill>
                <a:srgbClr val="FF0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Dependency Tree in HTTP/2</a:t>
            </a:r>
            <a:endParaRPr lang="zh-CN" altLang="en-US" dirty="0"/>
          </a:p>
        </p:txBody>
      </p:sp>
      <p:sp>
        <p:nvSpPr>
          <p:cNvPr id="3" name="内容占位符 2"/>
          <p:cNvSpPr>
            <a:spLocks noGrp="1"/>
          </p:cNvSpPr>
          <p:nvPr>
            <p:ph idx="1"/>
          </p:nvPr>
        </p:nvSpPr>
        <p:spPr/>
        <p:txBody>
          <a:bodyPr/>
          <a:lstStyle/>
          <a:p>
            <a:r>
              <a:rPr lang="en-US" altLang="zh-CN" dirty="0" smtClean="0"/>
              <a:t>Not all messages are of equal importance</a:t>
            </a:r>
            <a:endParaRPr lang="en-US" altLang="zh-CN" dirty="0" smtClean="0"/>
          </a:p>
          <a:p>
            <a:r>
              <a:rPr lang="en-US" altLang="zh-CN" dirty="0" smtClean="0"/>
              <a:t>Stream dependencies</a:t>
            </a:r>
            <a:endParaRPr lang="en-US" altLang="zh-CN" dirty="0" smtClean="0"/>
          </a:p>
          <a:p>
            <a:r>
              <a:rPr lang="en-US" altLang="zh-CN" dirty="0" smtClean="0"/>
              <a:t>Weights</a:t>
            </a:r>
            <a:r>
              <a:rPr lang="en-US" altLang="zh-CN" dirty="0"/>
              <a:t>: relative proportion of available resources</a:t>
            </a:r>
            <a:endParaRPr lang="zh-CN" altLang="en-US" dirty="0"/>
          </a:p>
        </p:txBody>
      </p:sp>
      <p:grpSp>
        <p:nvGrpSpPr>
          <p:cNvPr id="19" name="组合 18"/>
          <p:cNvGrpSpPr/>
          <p:nvPr/>
        </p:nvGrpSpPr>
        <p:grpSpPr>
          <a:xfrm>
            <a:off x="168505" y="3860418"/>
            <a:ext cx="3501350" cy="1903317"/>
            <a:chOff x="2184519" y="1282045"/>
            <a:chExt cx="3069949" cy="1622243"/>
          </a:xfrm>
        </p:grpSpPr>
        <p:sp>
          <p:nvSpPr>
            <p:cNvPr id="20" name="椭圆 19"/>
            <p:cNvSpPr/>
            <p:nvPr/>
          </p:nvSpPr>
          <p:spPr>
            <a:xfrm>
              <a:off x="3629320" y="1282045"/>
              <a:ext cx="310299" cy="301657"/>
            </a:xfrm>
            <a:prstGeom prst="ellipse">
              <a:avLst/>
            </a:prstGeom>
            <a:solidFill>
              <a:schemeClr val="tx1"/>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0</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1" name="椭圆 20"/>
            <p:cNvSpPr/>
            <p:nvPr/>
          </p:nvSpPr>
          <p:spPr>
            <a:xfrm>
              <a:off x="2525596" y="2017858"/>
              <a:ext cx="310299" cy="301657"/>
            </a:xfrm>
            <a:prstGeom prst="ellipse">
              <a:avLst/>
            </a:prstGeom>
            <a:solidFill>
              <a:srgbClr val="58A833"/>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1</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2" name="椭圆 21"/>
            <p:cNvSpPr/>
            <p:nvPr/>
          </p:nvSpPr>
          <p:spPr>
            <a:xfrm>
              <a:off x="3631482" y="2017857"/>
              <a:ext cx="310299" cy="301657"/>
            </a:xfrm>
            <a:prstGeom prst="ellipse">
              <a:avLst/>
            </a:prstGeom>
            <a:solidFill>
              <a:srgbClr val="FFC000"/>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2</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sp>
          <p:nvSpPr>
            <p:cNvPr id="23" name="椭圆 22"/>
            <p:cNvSpPr/>
            <p:nvPr/>
          </p:nvSpPr>
          <p:spPr>
            <a:xfrm>
              <a:off x="4582218" y="2017856"/>
              <a:ext cx="310299" cy="301657"/>
            </a:xfrm>
            <a:prstGeom prst="ellipse">
              <a:avLst/>
            </a:prstGeom>
            <a:solidFill>
              <a:srgbClr val="00B0F0"/>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rPr>
                <a:t>3</a:t>
              </a:r>
              <a:endParaRPr kumimoji="0" lang="zh-CN" altLang="en-US" sz="1800" b="0" i="0" u="none" strike="noStrike" kern="0" cap="none" spc="0" normalizeH="0" baseline="0" noProof="0" dirty="0" smtClean="0">
                <a:ln>
                  <a:noFill/>
                </a:ln>
                <a:solidFill>
                  <a:prstClr val="white"/>
                </a:solidFill>
                <a:effectLst/>
                <a:uLnTx/>
                <a:uFillTx/>
                <a:latin typeface="等线" panose="020F0502020204030204"/>
                <a:ea typeface="等线" panose="02010600030101010101" pitchFamily="2" charset="-122"/>
                <a:cs typeface="+mn-cs"/>
              </a:endParaRPr>
            </a:p>
          </p:txBody>
        </p:sp>
        <p:cxnSp>
          <p:nvCxnSpPr>
            <p:cNvPr id="24" name="直接箭头连接符 23"/>
            <p:cNvCxnSpPr>
              <a:stCxn id="21" idx="7"/>
              <a:endCxn id="20" idx="3"/>
            </p:cNvCxnSpPr>
            <p:nvPr/>
          </p:nvCxnSpPr>
          <p:spPr>
            <a:xfrm flipV="1">
              <a:off x="2790453" y="1539525"/>
              <a:ext cx="884309" cy="522510"/>
            </a:xfrm>
            <a:prstGeom prst="straightConnector1">
              <a:avLst/>
            </a:prstGeom>
            <a:noFill/>
            <a:ln w="25400" cap="flat" cmpd="sng" algn="ctr">
              <a:solidFill>
                <a:sysClr val="windowText" lastClr="000000"/>
              </a:solidFill>
              <a:prstDash val="solid"/>
              <a:miter lim="800000"/>
              <a:tailEnd type="triangle"/>
            </a:ln>
            <a:effectLst/>
          </p:spPr>
        </p:cxnSp>
        <p:cxnSp>
          <p:nvCxnSpPr>
            <p:cNvPr id="25" name="直接箭头连接符 24"/>
            <p:cNvCxnSpPr>
              <a:stCxn id="22" idx="0"/>
              <a:endCxn id="20" idx="4"/>
            </p:cNvCxnSpPr>
            <p:nvPr/>
          </p:nvCxnSpPr>
          <p:spPr>
            <a:xfrm flipH="1" flipV="1">
              <a:off x="3784470" y="1583702"/>
              <a:ext cx="2162" cy="434155"/>
            </a:xfrm>
            <a:prstGeom prst="straightConnector1">
              <a:avLst/>
            </a:prstGeom>
            <a:noFill/>
            <a:ln w="25400" cap="flat" cmpd="sng" algn="ctr">
              <a:solidFill>
                <a:sysClr val="windowText" lastClr="000000"/>
              </a:solidFill>
              <a:prstDash val="solid"/>
              <a:miter lim="800000"/>
              <a:tailEnd type="triangle"/>
            </a:ln>
            <a:effectLst/>
          </p:spPr>
        </p:cxnSp>
        <p:cxnSp>
          <p:nvCxnSpPr>
            <p:cNvPr id="26" name="直接箭头连接符 25"/>
            <p:cNvCxnSpPr>
              <a:stCxn id="23" idx="1"/>
              <a:endCxn id="20" idx="5"/>
            </p:cNvCxnSpPr>
            <p:nvPr/>
          </p:nvCxnSpPr>
          <p:spPr>
            <a:xfrm flipH="1" flipV="1">
              <a:off x="3894177" y="1539525"/>
              <a:ext cx="733483" cy="522508"/>
            </a:xfrm>
            <a:prstGeom prst="straightConnector1">
              <a:avLst/>
            </a:prstGeom>
            <a:noFill/>
            <a:ln w="25400" cap="flat" cmpd="sng" algn="ctr">
              <a:solidFill>
                <a:sysClr val="windowText" lastClr="000000"/>
              </a:solidFill>
              <a:prstDash val="solid"/>
              <a:miter lim="800000"/>
              <a:tailEnd type="triangle"/>
            </a:ln>
            <a:effectLst/>
          </p:spPr>
        </p:cxnSp>
        <p:sp>
          <p:nvSpPr>
            <p:cNvPr id="27" name="文本框 26"/>
            <p:cNvSpPr txBox="1"/>
            <p:nvPr/>
          </p:nvSpPr>
          <p:spPr>
            <a:xfrm>
              <a:off x="2818961" y="1524002"/>
              <a:ext cx="459462"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prstClr val="black"/>
                  </a:solidFill>
                  <a:effectLst/>
                  <a:uLnTx/>
                  <a:uFillTx/>
                  <a:latin typeface="等线" panose="020F0502020204030204"/>
                  <a:ea typeface="等线" panose="02010600030101010101" pitchFamily="2" charset="-122"/>
                </a:rPr>
                <a:t>32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28" name="文本框 27"/>
            <p:cNvSpPr txBox="1"/>
            <p:nvPr/>
          </p:nvSpPr>
          <p:spPr>
            <a:xfrm>
              <a:off x="3401450" y="1625603"/>
              <a:ext cx="383020" cy="31479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42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29" name="文本框 28"/>
            <p:cNvSpPr txBox="1"/>
            <p:nvPr/>
          </p:nvSpPr>
          <p:spPr>
            <a:xfrm>
              <a:off x="4259499" y="1567463"/>
              <a:ext cx="43948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22</a:t>
              </a:r>
              <a:endParaRPr kumimoji="0" lang="zh-CN" altLang="en-US" sz="18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0" name="文本框 29"/>
            <p:cNvSpPr txBox="1"/>
            <p:nvPr/>
          </p:nvSpPr>
          <p:spPr>
            <a:xfrm>
              <a:off x="2184519" y="2351313"/>
              <a:ext cx="979330" cy="49841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1600" kern="0" dirty="0" smtClean="0">
                  <a:solidFill>
                    <a:prstClr val="black"/>
                  </a:solidFill>
                  <a:latin typeface="等线" panose="020F0502020204030204"/>
                  <a:ea typeface="等线" panose="02010600030101010101" pitchFamily="2" charset="-122"/>
                </a:rPr>
                <a:t>Java Script</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2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1" name="文本框 30"/>
            <p:cNvSpPr txBox="1"/>
            <p:nvPr/>
          </p:nvSpPr>
          <p:spPr>
            <a:xfrm>
              <a:off x="3529078" y="2319513"/>
              <a:ext cx="676619"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Font</a:t>
              </a:r>
              <a:endPar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1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sp>
          <p:nvSpPr>
            <p:cNvPr id="32" name="文本框 31"/>
            <p:cNvSpPr txBox="1"/>
            <p:nvPr/>
          </p:nvSpPr>
          <p:spPr>
            <a:xfrm>
              <a:off x="4442975" y="2319513"/>
              <a:ext cx="811493" cy="5847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Image</a:t>
              </a:r>
              <a:endPar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rPr>
                <a:t> 2 MB</a:t>
              </a:r>
              <a:endParaRPr kumimoji="0" lang="zh-CN" altLang="en-US" sz="1600" b="0" i="0" u="none" strike="noStrike" kern="0" cap="none" spc="0" normalizeH="0" baseline="0" noProof="0" dirty="0" smtClean="0">
                <a:ln>
                  <a:noFill/>
                </a:ln>
                <a:solidFill>
                  <a:prstClr val="black"/>
                </a:solidFill>
                <a:effectLst/>
                <a:uLnTx/>
                <a:uFillTx/>
                <a:latin typeface="等线" panose="020F0502020204030204"/>
                <a:ea typeface="等线" panose="02010600030101010101" pitchFamily="2" charset="-122"/>
              </a:endParaRPr>
            </a:p>
          </p:txBody>
        </p:sp>
      </p:grpSp>
      <p:grpSp>
        <p:nvGrpSpPr>
          <p:cNvPr id="58" name="组合 57"/>
          <p:cNvGrpSpPr/>
          <p:nvPr/>
        </p:nvGrpSpPr>
        <p:grpSpPr>
          <a:xfrm>
            <a:off x="3440264" y="4011911"/>
            <a:ext cx="8792051" cy="1956664"/>
            <a:chOff x="3440264" y="4011911"/>
            <a:chExt cx="8792051" cy="1956664"/>
          </a:xfrm>
        </p:grpSpPr>
        <p:grpSp>
          <p:nvGrpSpPr>
            <p:cNvPr id="33" name="组合 32"/>
            <p:cNvGrpSpPr/>
            <p:nvPr/>
          </p:nvGrpSpPr>
          <p:grpSpPr>
            <a:xfrm>
              <a:off x="4559900" y="4011911"/>
              <a:ext cx="7191552" cy="1956664"/>
              <a:chOff x="3640668" y="2415673"/>
              <a:chExt cx="7339227" cy="1963723"/>
            </a:xfrm>
          </p:grpSpPr>
          <p:sp>
            <p:nvSpPr>
              <p:cNvPr id="34" name="矩形 33"/>
              <p:cNvSpPr/>
              <p:nvPr/>
            </p:nvSpPr>
            <p:spPr>
              <a:xfrm>
                <a:off x="6450542" y="3339383"/>
                <a:ext cx="2823435" cy="324000"/>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5" name="矩形 34"/>
              <p:cNvSpPr/>
              <p:nvPr/>
            </p:nvSpPr>
            <p:spPr>
              <a:xfrm>
                <a:off x="3640668" y="2415673"/>
                <a:ext cx="2722424" cy="383728"/>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6" name="矩形 35"/>
              <p:cNvSpPr/>
              <p:nvPr/>
            </p:nvSpPr>
            <p:spPr>
              <a:xfrm>
                <a:off x="3640668" y="2898409"/>
                <a:ext cx="2722423" cy="462596"/>
              </a:xfrm>
              <a:prstGeom prst="rect">
                <a:avLst/>
              </a:prstGeom>
              <a:solidFill>
                <a:srgbClr val="FFC00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7" name="矩形 36"/>
              <p:cNvSpPr/>
              <p:nvPr/>
            </p:nvSpPr>
            <p:spPr>
              <a:xfrm>
                <a:off x="3640668" y="3442337"/>
                <a:ext cx="2722423" cy="216000"/>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文本框 37"/>
              <p:cNvSpPr txBox="1"/>
              <p:nvPr/>
            </p:nvSpPr>
            <p:spPr>
              <a:xfrm>
                <a:off x="4426036" y="3381060"/>
                <a:ext cx="1489435" cy="338554"/>
              </a:xfrm>
              <a:prstGeom prst="rect">
                <a:avLst/>
              </a:prstGeom>
              <a:noFill/>
            </p:spPr>
            <p:txBody>
              <a:bodyPr wrap="square" rtlCol="0">
                <a:spAutoFit/>
              </a:bodyPr>
              <a:lstStyle/>
              <a:p>
                <a:r>
                  <a:rPr lang="en-US" altLang="zh-CN" sz="1600" dirty="0" smtClean="0"/>
                  <a:t>S3: 0.5MB</a:t>
                </a:r>
                <a:endParaRPr lang="zh-CN" altLang="en-US" sz="1600" dirty="0"/>
              </a:p>
            </p:txBody>
          </p:sp>
          <p:sp>
            <p:nvSpPr>
              <p:cNvPr id="39" name="文本框 38"/>
              <p:cNvSpPr txBox="1"/>
              <p:nvPr/>
            </p:nvSpPr>
            <p:spPr>
              <a:xfrm>
                <a:off x="4431499" y="2980401"/>
                <a:ext cx="1489435" cy="338554"/>
              </a:xfrm>
              <a:prstGeom prst="rect">
                <a:avLst/>
              </a:prstGeom>
              <a:noFill/>
            </p:spPr>
            <p:txBody>
              <a:bodyPr wrap="square" rtlCol="0">
                <a:spAutoFit/>
              </a:bodyPr>
              <a:lstStyle/>
              <a:p>
                <a:r>
                  <a:rPr lang="en-US" altLang="zh-CN" sz="1600" dirty="0" smtClean="0"/>
                  <a:t>S2: 1MB</a:t>
                </a:r>
                <a:endParaRPr lang="zh-CN" altLang="en-US" sz="1600" dirty="0"/>
              </a:p>
            </p:txBody>
          </p:sp>
          <p:sp>
            <p:nvSpPr>
              <p:cNvPr id="40" name="文本框 39"/>
              <p:cNvSpPr txBox="1"/>
              <p:nvPr/>
            </p:nvSpPr>
            <p:spPr>
              <a:xfrm>
                <a:off x="4431500" y="2460847"/>
                <a:ext cx="1489435" cy="338554"/>
              </a:xfrm>
              <a:prstGeom prst="rect">
                <a:avLst/>
              </a:prstGeom>
              <a:noFill/>
            </p:spPr>
            <p:txBody>
              <a:bodyPr wrap="square" rtlCol="0">
                <a:spAutoFit/>
              </a:bodyPr>
              <a:lstStyle/>
              <a:p>
                <a:r>
                  <a:rPr lang="en-US" altLang="zh-CN" sz="1600" dirty="0" smtClean="0"/>
                  <a:t>S1: 0.8MB</a:t>
                </a:r>
                <a:endParaRPr lang="zh-CN" altLang="en-US" sz="1600" dirty="0"/>
              </a:p>
            </p:txBody>
          </p:sp>
          <p:sp>
            <p:nvSpPr>
              <p:cNvPr id="41" name="矩形 40"/>
              <p:cNvSpPr/>
              <p:nvPr/>
            </p:nvSpPr>
            <p:spPr>
              <a:xfrm>
                <a:off x="6450543" y="2415673"/>
                <a:ext cx="2823434" cy="842378"/>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文本框 41"/>
              <p:cNvSpPr txBox="1"/>
              <p:nvPr/>
            </p:nvSpPr>
            <p:spPr>
              <a:xfrm>
                <a:off x="7396915" y="2667585"/>
                <a:ext cx="1489435" cy="338554"/>
              </a:xfrm>
              <a:prstGeom prst="rect">
                <a:avLst/>
              </a:prstGeom>
              <a:noFill/>
            </p:spPr>
            <p:txBody>
              <a:bodyPr wrap="square" rtlCol="0">
                <a:spAutoFit/>
              </a:bodyPr>
              <a:lstStyle/>
              <a:p>
                <a:r>
                  <a:rPr lang="en-US" altLang="zh-CN" sz="1600" dirty="0" smtClean="0"/>
                  <a:t>S1: 1.2MB</a:t>
                </a:r>
                <a:endParaRPr lang="zh-CN" altLang="en-US" sz="1600" dirty="0"/>
              </a:p>
            </p:txBody>
          </p:sp>
          <p:sp>
            <p:nvSpPr>
              <p:cNvPr id="43" name="文本框 42"/>
              <p:cNvSpPr txBox="1"/>
              <p:nvPr/>
            </p:nvSpPr>
            <p:spPr>
              <a:xfrm>
                <a:off x="7396915" y="3332106"/>
                <a:ext cx="1559981" cy="338554"/>
              </a:xfrm>
              <a:prstGeom prst="rect">
                <a:avLst/>
              </a:prstGeom>
              <a:noFill/>
            </p:spPr>
            <p:txBody>
              <a:bodyPr wrap="square" rtlCol="0">
                <a:spAutoFit/>
              </a:bodyPr>
              <a:lstStyle/>
              <a:p>
                <a:r>
                  <a:rPr lang="en-US" altLang="zh-CN" sz="1600" dirty="0" smtClean="0"/>
                  <a:t>S3: 0.9MB</a:t>
                </a:r>
                <a:endParaRPr lang="zh-CN" altLang="en-US" sz="1600" dirty="0"/>
              </a:p>
            </p:txBody>
          </p:sp>
          <p:sp>
            <p:nvSpPr>
              <p:cNvPr id="44" name="矩形 43"/>
              <p:cNvSpPr/>
              <p:nvPr/>
            </p:nvSpPr>
            <p:spPr>
              <a:xfrm>
                <a:off x="9361429" y="2415673"/>
                <a:ext cx="1164217" cy="1247330"/>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5" name="文本框 44"/>
              <p:cNvSpPr txBox="1"/>
              <p:nvPr/>
            </p:nvSpPr>
            <p:spPr>
              <a:xfrm>
                <a:off x="9371868" y="2867728"/>
                <a:ext cx="1294493" cy="338554"/>
              </a:xfrm>
              <a:prstGeom prst="rect">
                <a:avLst/>
              </a:prstGeom>
              <a:noFill/>
            </p:spPr>
            <p:txBody>
              <a:bodyPr wrap="square" rtlCol="0">
                <a:spAutoFit/>
              </a:bodyPr>
              <a:lstStyle/>
              <a:p>
                <a:r>
                  <a:rPr lang="en-US" altLang="zh-CN" sz="1600" dirty="0" smtClean="0"/>
                  <a:t>S3: 0.6MB</a:t>
                </a:r>
                <a:endParaRPr lang="zh-CN" altLang="en-US" sz="1600" dirty="0"/>
              </a:p>
            </p:txBody>
          </p:sp>
          <p:sp>
            <p:nvSpPr>
              <p:cNvPr id="46" name="文本框 45"/>
              <p:cNvSpPr txBox="1"/>
              <p:nvPr/>
            </p:nvSpPr>
            <p:spPr>
              <a:xfrm>
                <a:off x="6127059" y="4008732"/>
                <a:ext cx="735764" cy="370664"/>
              </a:xfrm>
              <a:prstGeom prst="rect">
                <a:avLst/>
              </a:prstGeom>
              <a:noFill/>
            </p:spPr>
            <p:txBody>
              <a:bodyPr wrap="square" rtlCol="0">
                <a:spAutoFit/>
              </a:bodyPr>
              <a:lstStyle/>
              <a:p>
                <a:r>
                  <a:rPr lang="en-US" altLang="zh-CN" dirty="0" smtClean="0"/>
                  <a:t>2.3s</a:t>
                </a:r>
                <a:endParaRPr lang="zh-CN" altLang="en-US" dirty="0"/>
              </a:p>
            </p:txBody>
          </p:sp>
          <p:sp>
            <p:nvSpPr>
              <p:cNvPr id="47" name="文本框 46"/>
              <p:cNvSpPr txBox="1"/>
              <p:nvPr/>
            </p:nvSpPr>
            <p:spPr>
              <a:xfrm>
                <a:off x="9077005" y="3997846"/>
                <a:ext cx="836587" cy="369332"/>
              </a:xfrm>
              <a:prstGeom prst="rect">
                <a:avLst/>
              </a:prstGeom>
              <a:noFill/>
            </p:spPr>
            <p:txBody>
              <a:bodyPr wrap="square" rtlCol="0">
                <a:spAutoFit/>
              </a:bodyPr>
              <a:lstStyle/>
              <a:p>
                <a:r>
                  <a:rPr lang="en-US" altLang="zh-CN" dirty="0" smtClean="0"/>
                  <a:t>4.4s</a:t>
                </a:r>
                <a:endParaRPr lang="zh-CN" altLang="en-US" dirty="0"/>
              </a:p>
            </p:txBody>
          </p:sp>
          <p:sp>
            <p:nvSpPr>
              <p:cNvPr id="48" name="文本框 47"/>
              <p:cNvSpPr txBox="1"/>
              <p:nvPr/>
            </p:nvSpPr>
            <p:spPr>
              <a:xfrm>
                <a:off x="10365009" y="3999174"/>
                <a:ext cx="614886" cy="370664"/>
              </a:xfrm>
              <a:prstGeom prst="rect">
                <a:avLst/>
              </a:prstGeom>
              <a:noFill/>
            </p:spPr>
            <p:txBody>
              <a:bodyPr wrap="square" rtlCol="0">
                <a:spAutoFit/>
              </a:bodyPr>
              <a:lstStyle/>
              <a:p>
                <a:r>
                  <a:rPr lang="en-US" altLang="zh-CN" dirty="0" smtClean="0"/>
                  <a:t>5s</a:t>
                </a:r>
                <a:endParaRPr lang="zh-CN" altLang="en-US" dirty="0"/>
              </a:p>
            </p:txBody>
          </p:sp>
        </p:grpSp>
        <p:cxnSp>
          <p:nvCxnSpPr>
            <p:cNvPr id="52" name="直接箭头连接符 51"/>
            <p:cNvCxnSpPr/>
            <p:nvPr/>
          </p:nvCxnSpPr>
          <p:spPr bwMode="auto">
            <a:xfrm>
              <a:off x="4540465" y="5481395"/>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53" name="文本框 52"/>
            <p:cNvSpPr txBox="1"/>
            <p:nvPr/>
          </p:nvSpPr>
          <p:spPr>
            <a:xfrm>
              <a:off x="4449875" y="5579733"/>
              <a:ext cx="610116" cy="368004"/>
            </a:xfrm>
            <a:prstGeom prst="rect">
              <a:avLst/>
            </a:prstGeom>
            <a:noFill/>
          </p:spPr>
          <p:txBody>
            <a:bodyPr wrap="square" rtlCol="0">
              <a:spAutoFit/>
            </a:bodyPr>
            <a:lstStyle/>
            <a:p>
              <a:r>
                <a:rPr lang="en-US" altLang="zh-CN" dirty="0" smtClean="0"/>
                <a:t>0s</a:t>
              </a:r>
              <a:endParaRPr lang="zh-CN" altLang="en-US" dirty="0"/>
            </a:p>
          </p:txBody>
        </p:sp>
        <p:sp>
          <p:nvSpPr>
            <p:cNvPr id="54" name="文本框 53"/>
            <p:cNvSpPr txBox="1"/>
            <p:nvPr/>
          </p:nvSpPr>
          <p:spPr>
            <a:xfrm>
              <a:off x="11529274" y="5297393"/>
              <a:ext cx="703041" cy="368004"/>
            </a:xfrm>
            <a:prstGeom prst="rect">
              <a:avLst/>
            </a:prstGeom>
            <a:noFill/>
          </p:spPr>
          <p:txBody>
            <a:bodyPr wrap="square" rtlCol="0">
              <a:spAutoFit/>
            </a:bodyPr>
            <a:lstStyle/>
            <a:p>
              <a:r>
                <a:rPr lang="en-US" altLang="zh-CN" dirty="0" smtClean="0"/>
                <a:t>Time</a:t>
              </a:r>
              <a:endParaRPr lang="zh-CN" altLang="en-US" dirty="0"/>
            </a:p>
          </p:txBody>
        </p:sp>
        <p:sp>
          <p:nvSpPr>
            <p:cNvPr id="55" name="左大括号 54"/>
            <p:cNvSpPr/>
            <p:nvPr/>
          </p:nvSpPr>
          <p:spPr bwMode="auto">
            <a:xfrm>
              <a:off x="4256761" y="4011911"/>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6" name="文本框 55"/>
            <p:cNvSpPr txBox="1"/>
            <p:nvPr/>
          </p:nvSpPr>
          <p:spPr>
            <a:xfrm>
              <a:off x="3440264" y="4457163"/>
              <a:ext cx="1085466" cy="338554"/>
            </a:xfrm>
            <a:prstGeom prst="rect">
              <a:avLst/>
            </a:prstGeom>
            <a:noFill/>
          </p:spPr>
          <p:txBody>
            <a:bodyPr wrap="square" rtlCol="0">
              <a:spAutoFit/>
            </a:bodyPr>
            <a:lstStyle/>
            <a:p>
              <a:r>
                <a:rPr lang="en-US" altLang="zh-CN" sz="1600" dirty="0" smtClean="0"/>
                <a:t>1 Mbps</a:t>
              </a:r>
              <a:endParaRPr lang="zh-CN" altLang="en-US" sz="1600" dirty="0"/>
            </a:p>
          </p:txBody>
        </p:sp>
      </p:grpSp>
      <mc:AlternateContent xmlns:mc="http://schemas.openxmlformats.org/markup-compatibility/2006">
        <mc:Choice xmlns:a14="http://schemas.microsoft.com/office/drawing/2010/main" Requires="a14">
          <p:sp>
            <p:nvSpPr>
              <p:cNvPr id="59" name="文本框 58"/>
              <p:cNvSpPr txBox="1"/>
              <p:nvPr/>
            </p:nvSpPr>
            <p:spPr>
              <a:xfrm>
                <a:off x="4936155" y="3350128"/>
                <a:ext cx="2781278" cy="519758"/>
              </a:xfrm>
              <a:prstGeom prst="rect">
                <a:avLst/>
              </a:prstGeom>
              <a:noFill/>
            </p:spPr>
            <p:txBody>
              <a:bodyPr wrap="square" rtlCol="0">
                <a:spAutoFit/>
              </a:bodyPr>
              <a:lstStyle/>
              <a:p>
                <a:r>
                  <a:rPr lang="en-US" altLang="zh-CN" dirty="0" smtClean="0">
                    <a:solidFill>
                      <a:srgbClr val="FF0000"/>
                    </a:solidFill>
                  </a:rPr>
                  <a:t> </a:t>
                </a:r>
                <a14:m>
                  <m:oMath xmlns:m="http://schemas.openxmlformats.org/officeDocument/2006/math">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Bandwidth</m:t>
                    </m:r>
                    <m:r>
                      <a:rPr lang="en-US" altLang="zh-CN" b="0" i="1" smtClean="0">
                        <a:solidFill>
                          <a:srgbClr val="FF0000"/>
                        </a:solidFill>
                        <a:latin typeface="Cambria Math" panose="02040503050406030204" pitchFamily="18" charset="0"/>
                        <a:ea typeface="Cambria Math" panose="02040503050406030204" pitchFamily="18" charset="0"/>
                      </a:rPr>
                      <m:t>×</m:t>
                    </m:r>
                    <m:f>
                      <m:fPr>
                        <m:ctrlPr>
                          <a:rPr lang="en-US" altLang="zh-CN" i="1" smtClean="0">
                            <a:solidFill>
                              <a:srgbClr val="FF0000"/>
                            </a:solidFill>
                            <a:latin typeface="Cambria Math" panose="02040503050406030204" pitchFamily="18" charset="0"/>
                          </a:rPr>
                        </m:ctrlPr>
                      </m:fPr>
                      <m:num>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1</m:t>
                            </m:r>
                          </m:sub>
                        </m:sSub>
                      </m:num>
                      <m:den>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𝑊</m:t>
                            </m:r>
                          </m:e>
                          <m:sub>
                            <m:r>
                              <a:rPr lang="en-US" altLang="zh-CN" i="1">
                                <a:solidFill>
                                  <a:srgbClr val="FF0000"/>
                                </a:solidFill>
                                <a:latin typeface="Cambria Math" panose="02040503050406030204" pitchFamily="18" charset="0"/>
                              </a:rPr>
                              <m:t>1</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2</m:t>
                            </m:r>
                          </m:sub>
                        </m:sSub>
                        <m:r>
                          <a:rPr lang="en-US" altLang="zh-CN" b="0" i="1" smtClean="0">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3</m:t>
                            </m:r>
                          </m:sub>
                        </m:sSub>
                      </m:den>
                    </m:f>
                  </m:oMath>
                </a14:m>
                <a:endParaRPr lang="zh-CN" altLang="en-US" dirty="0">
                  <a:solidFill>
                    <a:srgbClr val="FF0000"/>
                  </a:solidFill>
                </a:endParaRPr>
              </a:p>
            </p:txBody>
          </p:sp>
        </mc:Choice>
        <mc:Fallback>
          <p:sp>
            <p:nvSpPr>
              <p:cNvPr id="59" name="文本框 58"/>
              <p:cNvSpPr txBox="1">
                <a:spLocks noRot="1" noChangeAspect="1" noMove="1" noResize="1" noEditPoints="1" noAdjustHandles="1" noChangeArrowheads="1" noChangeShapeType="1" noTextEdit="1"/>
              </p:cNvSpPr>
              <p:nvPr/>
            </p:nvSpPr>
            <p:spPr>
              <a:xfrm>
                <a:off x="4936155" y="3350128"/>
                <a:ext cx="2781278" cy="519758"/>
              </a:xfrm>
              <a:prstGeom prst="rect">
                <a:avLst/>
              </a:prstGeom>
              <a:blipFill rotWithShape="1">
                <a:blip r:embed="rId1"/>
                <a:stretch>
                  <a:fillRect l="-11" t="-97" r="10" b="-417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0" name="文本框 59"/>
              <p:cNvSpPr txBox="1"/>
              <p:nvPr/>
            </p:nvSpPr>
            <p:spPr>
              <a:xfrm>
                <a:off x="7227544" y="3311347"/>
                <a:ext cx="4419600" cy="55906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1</m:t>
                      </m:r>
                      <m:r>
                        <a:rPr lang="en-US" altLang="zh-CN" sz="1600" b="0" i="1" smtClean="0">
                          <a:solidFill>
                            <a:srgbClr val="FF0000"/>
                          </a:solidFill>
                          <a:latin typeface="Cambria Math" panose="02040503050406030204" pitchFamily="18" charset="0"/>
                        </a:rPr>
                        <m:t>𝑀𝑏𝑝𝑠</m:t>
                      </m:r>
                      <m:r>
                        <a:rPr lang="en-US" altLang="zh-CN" sz="1600" b="0" i="1" smtClean="0">
                          <a:solidFill>
                            <a:srgbClr val="FF0000"/>
                          </a:solidFill>
                          <a:latin typeface="Cambria Math" panose="02040503050406030204" pitchFamily="18" charset="0"/>
                          <a:ea typeface="Cambria Math" panose="02040503050406030204" pitchFamily="18" charset="0"/>
                        </a:rPr>
                        <m:t>×</m:t>
                      </m:r>
                      <m:f>
                        <m:fPr>
                          <m:ctrlPr>
                            <a:rPr lang="en-US" altLang="zh-CN" sz="1600" i="1">
                              <a:solidFill>
                                <a:srgbClr val="FF0000"/>
                              </a:solidFill>
                              <a:latin typeface="Cambria Math" panose="02040503050406030204" pitchFamily="18" charset="0"/>
                            </a:rPr>
                          </m:ctrlPr>
                        </m:fPr>
                        <m:num>
                          <m:r>
                            <a:rPr lang="en-US" altLang="zh-CN" sz="1600" b="0" i="1" smtClean="0">
                              <a:solidFill>
                                <a:srgbClr val="FF0000"/>
                              </a:solidFill>
                              <a:latin typeface="Cambria Math" panose="02040503050406030204" pitchFamily="18" charset="0"/>
                            </a:rPr>
                            <m:t>32</m:t>
                          </m:r>
                        </m:num>
                        <m:den>
                          <m:r>
                            <a:rPr lang="en-US" altLang="zh-CN" sz="1600" b="0" i="1" smtClean="0">
                              <a:solidFill>
                                <a:srgbClr val="FF0000"/>
                              </a:solidFill>
                              <a:latin typeface="Cambria Math" panose="02040503050406030204" pitchFamily="18" charset="0"/>
                            </a:rPr>
                            <m:t>32</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42</m:t>
                          </m:r>
                          <m:r>
                            <a:rPr lang="en-US" altLang="zh-CN" sz="1600" i="1">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22</m:t>
                          </m:r>
                        </m:den>
                      </m:f>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0</m:t>
                      </m:r>
                      <m:r>
                        <a:rPr lang="en-US" altLang="zh-CN" sz="1600" b="0" i="1" smtClean="0">
                          <a:solidFill>
                            <a:srgbClr val="FF0000"/>
                          </a:solidFill>
                          <a:latin typeface="Cambria Math" panose="02040503050406030204" pitchFamily="18" charset="0"/>
                        </a:rPr>
                        <m:t>.</m:t>
                      </m:r>
                      <m:r>
                        <a:rPr lang="en-US" altLang="zh-CN" sz="1600" b="0" i="1" smtClean="0">
                          <a:solidFill>
                            <a:srgbClr val="FF0000"/>
                          </a:solidFill>
                          <a:latin typeface="Cambria Math" panose="02040503050406030204" pitchFamily="18" charset="0"/>
                        </a:rPr>
                        <m:t>33</m:t>
                      </m:r>
                      <m:r>
                        <a:rPr lang="en-US" altLang="zh-CN" sz="1600" b="0" i="1" smtClean="0">
                          <a:solidFill>
                            <a:srgbClr val="FF0000"/>
                          </a:solidFill>
                          <a:latin typeface="Cambria Math" panose="02040503050406030204" pitchFamily="18" charset="0"/>
                        </a:rPr>
                        <m:t>𝑀𝑏𝑝𝑠</m:t>
                      </m:r>
                    </m:oMath>
                  </m:oMathPara>
                </a14:m>
                <a:endParaRPr lang="zh-CN" altLang="en-US" sz="1600" dirty="0">
                  <a:solidFill>
                    <a:srgbClr val="FF0000"/>
                  </a:solidFill>
                </a:endParaRPr>
              </a:p>
            </p:txBody>
          </p:sp>
        </mc:Choice>
        <mc:Fallback>
          <p:sp>
            <p:nvSpPr>
              <p:cNvPr id="60" name="文本框 59"/>
              <p:cNvSpPr txBox="1">
                <a:spLocks noRot="1" noChangeAspect="1" noMove="1" noResize="1" noEditPoints="1" noAdjustHandles="1" noChangeArrowheads="1" noChangeShapeType="1" noTextEdit="1"/>
              </p:cNvSpPr>
              <p:nvPr/>
            </p:nvSpPr>
            <p:spPr>
              <a:xfrm>
                <a:off x="7227544" y="3311347"/>
                <a:ext cx="4419600" cy="559064"/>
              </a:xfrm>
              <a:prstGeom prst="rect">
                <a:avLst/>
              </a:prstGeom>
              <a:blipFill rotWithShape="1">
                <a:blip r:embed="rId2"/>
                <a:stretch>
                  <a:fillRect l="-14" t="-82" r="14" b="15"/>
                </a:stretch>
              </a:blipFill>
            </p:spPr>
            <p:txBody>
              <a:bodyPr/>
              <a:lstStyle/>
              <a:p>
                <a:r>
                  <a:rPr lang="zh-CN" altLang="en-US">
                    <a:noFill/>
                  </a:rPr>
                  <a:t> </a:t>
                </a:r>
              </a:p>
            </p:txBody>
          </p:sp>
        </mc:Fallback>
      </mc:AlternateContent>
      <p:sp>
        <p:nvSpPr>
          <p:cNvPr id="61" name="文本框 60"/>
          <p:cNvSpPr txBox="1"/>
          <p:nvPr/>
        </p:nvSpPr>
        <p:spPr>
          <a:xfrm>
            <a:off x="5247852" y="3000169"/>
            <a:ext cx="3224048" cy="369332"/>
          </a:xfrm>
          <a:prstGeom prst="rect">
            <a:avLst/>
          </a:prstGeom>
          <a:noFill/>
        </p:spPr>
        <p:txBody>
          <a:bodyPr wrap="square" rtlCol="0">
            <a:spAutoFit/>
          </a:bodyPr>
          <a:lstStyle/>
          <a:p>
            <a:r>
              <a:rPr lang="en-US" altLang="zh-CN" dirty="0" smtClean="0">
                <a:solidFill>
                  <a:srgbClr val="FF0000"/>
                </a:solidFill>
              </a:rPr>
              <a:t>Bandwidth allocated to </a:t>
            </a:r>
            <a:r>
              <a:rPr lang="en-US" altLang="zh-CN" dirty="0">
                <a:solidFill>
                  <a:srgbClr val="FF0000"/>
                </a:solidFill>
              </a:rPr>
              <a:t>S</a:t>
            </a:r>
            <a:r>
              <a:rPr lang="en-US" altLang="zh-CN" dirty="0" smtClean="0">
                <a:solidFill>
                  <a:srgbClr val="FF0000"/>
                </a:solidFill>
              </a:rPr>
              <a:t>1</a:t>
            </a:r>
            <a:endParaRPr lang="zh-CN" altLang="en-US" dirty="0">
              <a:solidFill>
                <a:srgbClr val="FF000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Exclusive delivery</a:t>
            </a:r>
            <a:endParaRPr lang="en-US" altLang="zh-CN" dirty="0"/>
          </a:p>
        </p:txBody>
      </p:sp>
      <p:sp>
        <p:nvSpPr>
          <p:cNvPr id="3" name="内容占位符 2"/>
          <p:cNvSpPr>
            <a:spLocks noGrp="1"/>
          </p:cNvSpPr>
          <p:nvPr>
            <p:ph idx="1"/>
          </p:nvPr>
        </p:nvSpPr>
        <p:spPr>
          <a:xfrm>
            <a:off x="304800" y="899208"/>
            <a:ext cx="11599333" cy="970042"/>
          </a:xfrm>
        </p:spPr>
        <p:txBody>
          <a:bodyPr/>
          <a:lstStyle/>
          <a:p>
            <a:endParaRPr lang="en-US" altLang="zh-CN" dirty="0"/>
          </a:p>
        </p:txBody>
      </p:sp>
      <p:grpSp>
        <p:nvGrpSpPr>
          <p:cNvPr id="5" name="组合 4"/>
          <p:cNvGrpSpPr/>
          <p:nvPr/>
        </p:nvGrpSpPr>
        <p:grpSpPr>
          <a:xfrm>
            <a:off x="1586593" y="1809847"/>
            <a:ext cx="8792051" cy="1792072"/>
            <a:chOff x="1586593" y="1809847"/>
            <a:chExt cx="8792051" cy="1792072"/>
          </a:xfrm>
        </p:grpSpPr>
        <p:sp>
          <p:nvSpPr>
            <p:cNvPr id="40" name="矩形 39"/>
            <p:cNvSpPr/>
            <p:nvPr/>
          </p:nvSpPr>
          <p:spPr>
            <a:xfrm>
              <a:off x="5459565" y="2730237"/>
              <a:ext cx="2766624" cy="322835"/>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1" name="矩形 40"/>
            <p:cNvSpPr/>
            <p:nvPr/>
          </p:nvSpPr>
          <p:spPr>
            <a:xfrm>
              <a:off x="2706229" y="1809847"/>
              <a:ext cx="2667645" cy="382349"/>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2" name="矩形 41"/>
            <p:cNvSpPr/>
            <p:nvPr/>
          </p:nvSpPr>
          <p:spPr>
            <a:xfrm>
              <a:off x="2706229" y="2290848"/>
              <a:ext cx="2667644" cy="460933"/>
            </a:xfrm>
            <a:prstGeom prst="rect">
              <a:avLst/>
            </a:prstGeom>
            <a:solidFill>
              <a:srgbClr val="FFC00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3" name="矩形 42"/>
            <p:cNvSpPr/>
            <p:nvPr/>
          </p:nvSpPr>
          <p:spPr>
            <a:xfrm>
              <a:off x="2706229" y="2832820"/>
              <a:ext cx="2667644" cy="215224"/>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4" name="文本框 43"/>
            <p:cNvSpPr txBox="1"/>
            <p:nvPr/>
          </p:nvSpPr>
          <p:spPr>
            <a:xfrm>
              <a:off x="3475794" y="2771764"/>
              <a:ext cx="1459466" cy="337337"/>
            </a:xfrm>
            <a:prstGeom prst="rect">
              <a:avLst/>
            </a:prstGeom>
            <a:noFill/>
          </p:spPr>
          <p:txBody>
            <a:bodyPr wrap="square" rtlCol="0">
              <a:spAutoFit/>
            </a:bodyPr>
            <a:lstStyle/>
            <a:p>
              <a:r>
                <a:rPr lang="en-US" altLang="zh-CN" sz="1600" dirty="0" smtClean="0"/>
                <a:t>S3: 0.5MB</a:t>
              </a:r>
              <a:endParaRPr lang="zh-CN" altLang="en-US" sz="1600" dirty="0"/>
            </a:p>
          </p:txBody>
        </p:sp>
        <p:sp>
          <p:nvSpPr>
            <p:cNvPr id="45" name="文本框 44"/>
            <p:cNvSpPr txBox="1"/>
            <p:nvPr/>
          </p:nvSpPr>
          <p:spPr>
            <a:xfrm>
              <a:off x="3481147" y="2372545"/>
              <a:ext cx="1459466" cy="337337"/>
            </a:xfrm>
            <a:prstGeom prst="rect">
              <a:avLst/>
            </a:prstGeom>
            <a:noFill/>
          </p:spPr>
          <p:txBody>
            <a:bodyPr wrap="square" rtlCol="0">
              <a:spAutoFit/>
            </a:bodyPr>
            <a:lstStyle/>
            <a:p>
              <a:r>
                <a:rPr lang="en-US" altLang="zh-CN" sz="1600" dirty="0" smtClean="0"/>
                <a:t>S2: 1MB</a:t>
              </a:r>
              <a:endParaRPr lang="zh-CN" altLang="en-US" sz="1600" dirty="0"/>
            </a:p>
          </p:txBody>
        </p:sp>
        <p:sp>
          <p:nvSpPr>
            <p:cNvPr id="46" name="文本框 45"/>
            <p:cNvSpPr txBox="1"/>
            <p:nvPr/>
          </p:nvSpPr>
          <p:spPr>
            <a:xfrm>
              <a:off x="3481148" y="1854859"/>
              <a:ext cx="1459466" cy="337337"/>
            </a:xfrm>
            <a:prstGeom prst="rect">
              <a:avLst/>
            </a:prstGeom>
            <a:noFill/>
          </p:spPr>
          <p:txBody>
            <a:bodyPr wrap="square" rtlCol="0">
              <a:spAutoFit/>
            </a:bodyPr>
            <a:lstStyle/>
            <a:p>
              <a:r>
                <a:rPr lang="en-US" altLang="zh-CN" sz="1600" dirty="0" smtClean="0"/>
                <a:t>S1: 0.8MB</a:t>
              </a:r>
              <a:endParaRPr lang="zh-CN" altLang="en-US" sz="1600" dirty="0"/>
            </a:p>
          </p:txBody>
        </p:sp>
        <p:sp>
          <p:nvSpPr>
            <p:cNvPr id="47" name="矩形 46"/>
            <p:cNvSpPr/>
            <p:nvPr/>
          </p:nvSpPr>
          <p:spPr>
            <a:xfrm>
              <a:off x="5459566" y="1809847"/>
              <a:ext cx="2766623" cy="839350"/>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8" name="文本框 47"/>
            <p:cNvSpPr txBox="1"/>
            <p:nvPr/>
          </p:nvSpPr>
          <p:spPr>
            <a:xfrm>
              <a:off x="6386895" y="2060853"/>
              <a:ext cx="1459466" cy="337337"/>
            </a:xfrm>
            <a:prstGeom prst="rect">
              <a:avLst/>
            </a:prstGeom>
            <a:noFill/>
          </p:spPr>
          <p:txBody>
            <a:bodyPr wrap="square" rtlCol="0">
              <a:spAutoFit/>
            </a:bodyPr>
            <a:lstStyle/>
            <a:p>
              <a:r>
                <a:rPr lang="en-US" altLang="zh-CN" sz="1600" dirty="0" smtClean="0"/>
                <a:t>S1: 1.2MB</a:t>
              </a:r>
              <a:endParaRPr lang="zh-CN" altLang="en-US" sz="1600" dirty="0"/>
            </a:p>
          </p:txBody>
        </p:sp>
        <p:sp>
          <p:nvSpPr>
            <p:cNvPr id="49" name="文本框 48"/>
            <p:cNvSpPr txBox="1"/>
            <p:nvPr/>
          </p:nvSpPr>
          <p:spPr>
            <a:xfrm>
              <a:off x="6386895" y="2722986"/>
              <a:ext cx="1528592" cy="337337"/>
            </a:xfrm>
            <a:prstGeom prst="rect">
              <a:avLst/>
            </a:prstGeom>
            <a:noFill/>
          </p:spPr>
          <p:txBody>
            <a:bodyPr wrap="square" rtlCol="0">
              <a:spAutoFit/>
            </a:bodyPr>
            <a:lstStyle/>
            <a:p>
              <a:r>
                <a:rPr lang="en-US" altLang="zh-CN" sz="1600" dirty="0" smtClean="0"/>
                <a:t>S3: 0.9MB</a:t>
              </a:r>
              <a:endParaRPr lang="zh-CN" altLang="en-US" sz="1600" dirty="0"/>
            </a:p>
          </p:txBody>
        </p:sp>
        <p:sp>
          <p:nvSpPr>
            <p:cNvPr id="50" name="矩形 49"/>
            <p:cNvSpPr/>
            <p:nvPr/>
          </p:nvSpPr>
          <p:spPr>
            <a:xfrm>
              <a:off x="8311881" y="1809847"/>
              <a:ext cx="1140791" cy="1242846"/>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51" name="文本框 50"/>
            <p:cNvSpPr txBox="1"/>
            <p:nvPr/>
          </p:nvSpPr>
          <p:spPr>
            <a:xfrm>
              <a:off x="8322110" y="2260277"/>
              <a:ext cx="1268446" cy="337337"/>
            </a:xfrm>
            <a:prstGeom prst="rect">
              <a:avLst/>
            </a:prstGeom>
            <a:noFill/>
          </p:spPr>
          <p:txBody>
            <a:bodyPr wrap="square" rtlCol="0">
              <a:spAutoFit/>
            </a:bodyPr>
            <a:lstStyle/>
            <a:p>
              <a:r>
                <a:rPr lang="en-US" altLang="zh-CN" sz="1600" dirty="0" smtClean="0"/>
                <a:t>S3: 0.6MB</a:t>
              </a:r>
              <a:endParaRPr lang="zh-CN" altLang="en-US" sz="1600" dirty="0"/>
            </a:p>
          </p:txBody>
        </p:sp>
        <p:sp>
          <p:nvSpPr>
            <p:cNvPr id="52" name="文本框 51"/>
            <p:cNvSpPr txBox="1"/>
            <p:nvPr/>
          </p:nvSpPr>
          <p:spPr>
            <a:xfrm>
              <a:off x="5142591" y="3232587"/>
              <a:ext cx="720959" cy="369332"/>
            </a:xfrm>
            <a:prstGeom prst="rect">
              <a:avLst/>
            </a:prstGeom>
            <a:noFill/>
          </p:spPr>
          <p:txBody>
            <a:bodyPr wrap="square" rtlCol="0">
              <a:spAutoFit/>
            </a:bodyPr>
            <a:lstStyle/>
            <a:p>
              <a:r>
                <a:rPr lang="en-US" altLang="zh-CN" dirty="0" smtClean="0"/>
                <a:t>2.3s</a:t>
              </a:r>
              <a:endParaRPr lang="zh-CN" altLang="en-US" dirty="0"/>
            </a:p>
          </p:txBody>
        </p:sp>
        <p:sp>
          <p:nvSpPr>
            <p:cNvPr id="53" name="文本框 52"/>
            <p:cNvSpPr txBox="1"/>
            <p:nvPr/>
          </p:nvSpPr>
          <p:spPr>
            <a:xfrm>
              <a:off x="8033180" y="3221741"/>
              <a:ext cx="819754" cy="368004"/>
            </a:xfrm>
            <a:prstGeom prst="rect">
              <a:avLst/>
            </a:prstGeom>
            <a:noFill/>
          </p:spPr>
          <p:txBody>
            <a:bodyPr wrap="square" rtlCol="0">
              <a:spAutoFit/>
            </a:bodyPr>
            <a:lstStyle/>
            <a:p>
              <a:r>
                <a:rPr lang="en-US" altLang="zh-CN" dirty="0" smtClean="0"/>
                <a:t>4.4s</a:t>
              </a:r>
              <a:endParaRPr lang="zh-CN" altLang="en-US" dirty="0"/>
            </a:p>
          </p:txBody>
        </p:sp>
        <p:sp>
          <p:nvSpPr>
            <p:cNvPr id="54" name="文本框 53"/>
            <p:cNvSpPr txBox="1"/>
            <p:nvPr/>
          </p:nvSpPr>
          <p:spPr>
            <a:xfrm>
              <a:off x="9295267" y="3223064"/>
              <a:ext cx="602514" cy="369332"/>
            </a:xfrm>
            <a:prstGeom prst="rect">
              <a:avLst/>
            </a:prstGeom>
            <a:noFill/>
          </p:spPr>
          <p:txBody>
            <a:bodyPr wrap="square" rtlCol="0">
              <a:spAutoFit/>
            </a:bodyPr>
            <a:lstStyle/>
            <a:p>
              <a:r>
                <a:rPr lang="en-US" altLang="zh-CN" dirty="0" smtClean="0"/>
                <a:t>5s</a:t>
              </a:r>
              <a:endParaRPr lang="zh-CN" altLang="en-US" dirty="0"/>
            </a:p>
          </p:txBody>
        </p:sp>
        <p:cxnSp>
          <p:nvCxnSpPr>
            <p:cNvPr id="35" name="直接箭头连接符 34"/>
            <p:cNvCxnSpPr/>
            <p:nvPr/>
          </p:nvCxnSpPr>
          <p:spPr bwMode="auto">
            <a:xfrm>
              <a:off x="2686794" y="3224467"/>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2596204" y="3213077"/>
              <a:ext cx="610116" cy="368004"/>
            </a:xfrm>
            <a:prstGeom prst="rect">
              <a:avLst/>
            </a:prstGeom>
            <a:noFill/>
          </p:spPr>
          <p:txBody>
            <a:bodyPr wrap="square" rtlCol="0">
              <a:spAutoFit/>
            </a:bodyPr>
            <a:lstStyle/>
            <a:p>
              <a:r>
                <a:rPr lang="en-US" altLang="zh-CN" dirty="0" smtClean="0"/>
                <a:t>0s</a:t>
              </a:r>
              <a:endParaRPr lang="zh-CN" altLang="en-US" dirty="0"/>
            </a:p>
          </p:txBody>
        </p:sp>
        <p:sp>
          <p:nvSpPr>
            <p:cNvPr id="37" name="文本框 36"/>
            <p:cNvSpPr txBox="1"/>
            <p:nvPr/>
          </p:nvSpPr>
          <p:spPr>
            <a:xfrm>
              <a:off x="9675603" y="3040465"/>
              <a:ext cx="703041" cy="368004"/>
            </a:xfrm>
            <a:prstGeom prst="rect">
              <a:avLst/>
            </a:prstGeom>
            <a:noFill/>
          </p:spPr>
          <p:txBody>
            <a:bodyPr wrap="square" rtlCol="0">
              <a:spAutoFit/>
            </a:bodyPr>
            <a:lstStyle/>
            <a:p>
              <a:r>
                <a:rPr lang="en-US" altLang="zh-CN" dirty="0" smtClean="0"/>
                <a:t>Time</a:t>
              </a:r>
              <a:endParaRPr lang="zh-CN" altLang="en-US" dirty="0"/>
            </a:p>
          </p:txBody>
        </p:sp>
        <p:sp>
          <p:nvSpPr>
            <p:cNvPr id="38" name="左大括号 37"/>
            <p:cNvSpPr/>
            <p:nvPr/>
          </p:nvSpPr>
          <p:spPr bwMode="auto">
            <a:xfrm>
              <a:off x="2403090" y="1809847"/>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39" name="文本框 38"/>
            <p:cNvSpPr txBox="1"/>
            <p:nvPr/>
          </p:nvSpPr>
          <p:spPr>
            <a:xfrm>
              <a:off x="1586593" y="2255099"/>
              <a:ext cx="1085466" cy="338554"/>
            </a:xfrm>
            <a:prstGeom prst="rect">
              <a:avLst/>
            </a:prstGeom>
            <a:noFill/>
          </p:spPr>
          <p:txBody>
            <a:bodyPr wrap="square" rtlCol="0">
              <a:spAutoFit/>
            </a:bodyPr>
            <a:lstStyle/>
            <a:p>
              <a:r>
                <a:rPr lang="en-US" altLang="zh-CN" sz="1600" dirty="0" smtClean="0"/>
                <a:t>1 Mbps</a:t>
              </a:r>
              <a:endParaRPr lang="zh-CN" altLang="en-US" sz="1600" dirty="0"/>
            </a:p>
          </p:txBody>
        </p:sp>
      </p:grpSp>
      <p:grpSp>
        <p:nvGrpSpPr>
          <p:cNvPr id="4" name="组合 3"/>
          <p:cNvGrpSpPr/>
          <p:nvPr/>
        </p:nvGrpSpPr>
        <p:grpSpPr>
          <a:xfrm>
            <a:off x="1591930" y="3872126"/>
            <a:ext cx="8789000" cy="1769815"/>
            <a:chOff x="1591930" y="3872126"/>
            <a:chExt cx="8789000" cy="1769815"/>
          </a:xfrm>
        </p:grpSpPr>
        <p:sp>
          <p:nvSpPr>
            <p:cNvPr id="21" name="矩形 20"/>
            <p:cNvSpPr/>
            <p:nvPr/>
          </p:nvSpPr>
          <p:spPr>
            <a:xfrm>
              <a:off x="2698693" y="3872185"/>
              <a:ext cx="1418735" cy="1243584"/>
            </a:xfrm>
            <a:prstGeom prst="rect">
              <a:avLst/>
            </a:prstGeom>
            <a:solidFill>
              <a:srgbClr val="FFC000">
                <a:alpha val="60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2" name="矩形 21"/>
            <p:cNvSpPr/>
            <p:nvPr/>
          </p:nvSpPr>
          <p:spPr>
            <a:xfrm>
              <a:off x="4216690" y="3872185"/>
              <a:ext cx="2715618" cy="1243584"/>
            </a:xfrm>
            <a:prstGeom prst="rect">
              <a:avLst/>
            </a:prstGeom>
            <a:solidFill>
              <a:srgbClr val="92D050">
                <a:alpha val="98000"/>
              </a:srgb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23" name="矩形 22"/>
            <p:cNvSpPr/>
            <p:nvPr/>
          </p:nvSpPr>
          <p:spPr>
            <a:xfrm>
              <a:off x="7030447" y="3872185"/>
              <a:ext cx="2437638" cy="1243584"/>
            </a:xfrm>
            <a:prstGeom prst="rect">
              <a:avLst/>
            </a:prstGeom>
            <a:solidFill>
              <a:srgbClr val="00B0F0">
                <a:alpha val="60000"/>
              </a:srgbClr>
            </a:solidFill>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dirty="0"/>
            </a:p>
          </p:txBody>
        </p:sp>
        <p:sp>
          <p:nvSpPr>
            <p:cNvPr id="24" name="文本框 23"/>
            <p:cNvSpPr txBox="1"/>
            <p:nvPr/>
          </p:nvSpPr>
          <p:spPr>
            <a:xfrm>
              <a:off x="5211104" y="4294371"/>
              <a:ext cx="956435" cy="334482"/>
            </a:xfrm>
            <a:prstGeom prst="rect">
              <a:avLst/>
            </a:prstGeom>
            <a:noFill/>
          </p:spPr>
          <p:txBody>
            <a:bodyPr wrap="square" rtlCol="0">
              <a:spAutoFit/>
            </a:bodyPr>
            <a:lstStyle/>
            <a:p>
              <a:r>
                <a:rPr lang="en-US" altLang="zh-CN" sz="1600" dirty="0" smtClean="0"/>
                <a:t>S1: </a:t>
              </a:r>
              <a:r>
                <a:rPr lang="en-US" altLang="zh-CN" sz="1600" dirty="0"/>
                <a:t>2</a:t>
              </a:r>
              <a:r>
                <a:rPr lang="en-US" altLang="zh-CN" sz="1600" dirty="0" smtClean="0"/>
                <a:t>MB</a:t>
              </a:r>
              <a:endParaRPr lang="zh-CN" altLang="en-US" sz="1600" dirty="0"/>
            </a:p>
          </p:txBody>
        </p:sp>
        <p:sp>
          <p:nvSpPr>
            <p:cNvPr id="25" name="文本框 24"/>
            <p:cNvSpPr txBox="1"/>
            <p:nvPr/>
          </p:nvSpPr>
          <p:spPr>
            <a:xfrm>
              <a:off x="7952638" y="4289832"/>
              <a:ext cx="1145712" cy="334482"/>
            </a:xfrm>
            <a:prstGeom prst="rect">
              <a:avLst/>
            </a:prstGeom>
            <a:noFill/>
          </p:spPr>
          <p:txBody>
            <a:bodyPr wrap="square" rtlCol="0">
              <a:spAutoFit/>
            </a:bodyPr>
            <a:lstStyle/>
            <a:p>
              <a:r>
                <a:rPr lang="en-US" altLang="zh-CN" sz="1600" dirty="0" smtClean="0"/>
                <a:t>S3: 2MB</a:t>
              </a:r>
              <a:endParaRPr lang="zh-CN" altLang="en-US" sz="1600" dirty="0"/>
            </a:p>
          </p:txBody>
        </p:sp>
        <p:sp>
          <p:nvSpPr>
            <p:cNvPr id="26" name="文本框 25"/>
            <p:cNvSpPr txBox="1"/>
            <p:nvPr/>
          </p:nvSpPr>
          <p:spPr>
            <a:xfrm>
              <a:off x="9307729" y="5275199"/>
              <a:ext cx="456031" cy="364889"/>
            </a:xfrm>
            <a:prstGeom prst="rect">
              <a:avLst/>
            </a:prstGeom>
            <a:noFill/>
          </p:spPr>
          <p:txBody>
            <a:bodyPr wrap="square" rtlCol="0">
              <a:spAutoFit/>
            </a:bodyPr>
            <a:lstStyle/>
            <a:p>
              <a:r>
                <a:rPr lang="en-US" altLang="zh-CN" dirty="0"/>
                <a:t>5</a:t>
              </a:r>
              <a:r>
                <a:rPr lang="en-US" altLang="zh-CN" dirty="0" smtClean="0"/>
                <a:t>s</a:t>
              </a:r>
              <a:endParaRPr lang="zh-CN" altLang="en-US" dirty="0"/>
            </a:p>
          </p:txBody>
        </p:sp>
        <p:sp>
          <p:nvSpPr>
            <p:cNvPr id="27" name="文本框 26"/>
            <p:cNvSpPr txBox="1"/>
            <p:nvPr/>
          </p:nvSpPr>
          <p:spPr>
            <a:xfrm>
              <a:off x="6778749" y="5275199"/>
              <a:ext cx="456031" cy="364889"/>
            </a:xfrm>
            <a:prstGeom prst="rect">
              <a:avLst/>
            </a:prstGeom>
            <a:noFill/>
          </p:spPr>
          <p:txBody>
            <a:bodyPr wrap="square" rtlCol="0">
              <a:spAutoFit/>
            </a:bodyPr>
            <a:lstStyle/>
            <a:p>
              <a:r>
                <a:rPr lang="en-US" altLang="zh-CN" dirty="0"/>
                <a:t>3</a:t>
              </a:r>
              <a:r>
                <a:rPr lang="en-US" altLang="zh-CN" dirty="0" smtClean="0"/>
                <a:t>s</a:t>
              </a:r>
              <a:endParaRPr lang="zh-CN" altLang="en-US" dirty="0"/>
            </a:p>
          </p:txBody>
        </p:sp>
        <p:sp>
          <p:nvSpPr>
            <p:cNvPr id="28" name="文本框 27"/>
            <p:cNvSpPr txBox="1"/>
            <p:nvPr/>
          </p:nvSpPr>
          <p:spPr>
            <a:xfrm>
              <a:off x="2982687" y="4294371"/>
              <a:ext cx="917899" cy="334482"/>
            </a:xfrm>
            <a:prstGeom prst="rect">
              <a:avLst/>
            </a:prstGeom>
            <a:noFill/>
          </p:spPr>
          <p:txBody>
            <a:bodyPr wrap="square" rtlCol="0">
              <a:spAutoFit/>
            </a:bodyPr>
            <a:lstStyle/>
            <a:p>
              <a:r>
                <a:rPr lang="en-US" altLang="zh-CN" sz="1600" smtClean="0"/>
                <a:t>S2: 1MB</a:t>
              </a:r>
              <a:endParaRPr lang="zh-CN" altLang="en-US" sz="1600" dirty="0"/>
            </a:p>
          </p:txBody>
        </p:sp>
        <p:sp>
          <p:nvSpPr>
            <p:cNvPr id="29" name="文本框 28"/>
            <p:cNvSpPr txBox="1"/>
            <p:nvPr/>
          </p:nvSpPr>
          <p:spPr>
            <a:xfrm>
              <a:off x="3936110" y="5277052"/>
              <a:ext cx="741487" cy="364889"/>
            </a:xfrm>
            <a:prstGeom prst="rect">
              <a:avLst/>
            </a:prstGeom>
            <a:noFill/>
          </p:spPr>
          <p:txBody>
            <a:bodyPr wrap="square" rtlCol="0">
              <a:spAutoFit/>
            </a:bodyPr>
            <a:lstStyle/>
            <a:p>
              <a:r>
                <a:rPr lang="en-US" altLang="zh-CN" dirty="0"/>
                <a:t>1</a:t>
              </a:r>
              <a:r>
                <a:rPr lang="en-US" altLang="zh-CN" dirty="0" smtClean="0"/>
                <a:t>s</a:t>
              </a:r>
              <a:endParaRPr lang="zh-CN" altLang="en-US" dirty="0"/>
            </a:p>
          </p:txBody>
        </p:sp>
        <p:sp>
          <p:nvSpPr>
            <p:cNvPr id="56" name="左大括号 55"/>
            <p:cNvSpPr/>
            <p:nvPr/>
          </p:nvSpPr>
          <p:spPr bwMode="auto">
            <a:xfrm>
              <a:off x="2408427" y="3872126"/>
              <a:ext cx="235124" cy="1229059"/>
            </a:xfrm>
            <a:prstGeom prst="leftBrace">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7" name="文本框 56"/>
            <p:cNvSpPr txBox="1"/>
            <p:nvPr/>
          </p:nvSpPr>
          <p:spPr>
            <a:xfrm>
              <a:off x="1591930" y="4317378"/>
              <a:ext cx="1085466" cy="338554"/>
            </a:xfrm>
            <a:prstGeom prst="rect">
              <a:avLst/>
            </a:prstGeom>
            <a:noFill/>
          </p:spPr>
          <p:txBody>
            <a:bodyPr wrap="square" rtlCol="0">
              <a:spAutoFit/>
            </a:bodyPr>
            <a:lstStyle/>
            <a:p>
              <a:r>
                <a:rPr lang="en-US" altLang="zh-CN" sz="1600" dirty="0" smtClean="0"/>
                <a:t>1 Mbps</a:t>
              </a:r>
              <a:endParaRPr lang="zh-CN" altLang="en-US" sz="1600" dirty="0"/>
            </a:p>
          </p:txBody>
        </p:sp>
        <p:cxnSp>
          <p:nvCxnSpPr>
            <p:cNvPr id="58" name="直接箭头连接符 57"/>
            <p:cNvCxnSpPr/>
            <p:nvPr/>
          </p:nvCxnSpPr>
          <p:spPr bwMode="auto">
            <a:xfrm>
              <a:off x="2686110" y="5273800"/>
              <a:ext cx="6988809" cy="0"/>
            </a:xfrm>
            <a:prstGeom prst="straightConnector1">
              <a:avLst/>
            </a:prstGeom>
            <a:ln w="31750">
              <a:headEnd type="none" w="med" len="med"/>
              <a:tailEnd type="triangle"/>
            </a:ln>
          </p:spPr>
          <p:style>
            <a:lnRef idx="1">
              <a:schemeClr val="dk1"/>
            </a:lnRef>
            <a:fillRef idx="0">
              <a:schemeClr val="dk1"/>
            </a:fillRef>
            <a:effectRef idx="0">
              <a:schemeClr val="dk1"/>
            </a:effectRef>
            <a:fontRef idx="minor">
              <a:schemeClr val="tx1"/>
            </a:fontRef>
          </p:style>
        </p:cxnSp>
        <p:sp>
          <p:nvSpPr>
            <p:cNvPr id="59" name="文本框 58"/>
            <p:cNvSpPr txBox="1"/>
            <p:nvPr/>
          </p:nvSpPr>
          <p:spPr>
            <a:xfrm>
              <a:off x="9677889" y="5071930"/>
              <a:ext cx="703041" cy="368004"/>
            </a:xfrm>
            <a:prstGeom prst="rect">
              <a:avLst/>
            </a:prstGeom>
            <a:noFill/>
          </p:spPr>
          <p:txBody>
            <a:bodyPr wrap="square" rtlCol="0">
              <a:spAutoFit/>
            </a:bodyPr>
            <a:lstStyle/>
            <a:p>
              <a:r>
                <a:rPr lang="en-US" altLang="zh-CN" dirty="0" smtClean="0"/>
                <a:t>Time</a:t>
              </a:r>
              <a:endParaRPr lang="zh-CN" altLang="en-US" dirty="0"/>
            </a:p>
          </p:txBody>
        </p:sp>
      </p:gr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Goal of our work</a:t>
            </a:r>
            <a:endParaRPr lang="zh-CN" altLang="en-US" dirty="0"/>
          </a:p>
        </p:txBody>
      </p:sp>
      <p:grpSp>
        <p:nvGrpSpPr>
          <p:cNvPr id="3" name="组合 2"/>
          <p:cNvGrpSpPr/>
          <p:nvPr/>
        </p:nvGrpSpPr>
        <p:grpSpPr>
          <a:xfrm>
            <a:off x="6571496" y="1302313"/>
            <a:ext cx="2590213" cy="4683760"/>
            <a:chOff x="6776216" y="970374"/>
            <a:chExt cx="2590213" cy="4683760"/>
          </a:xfrm>
        </p:grpSpPr>
        <p:sp>
          <p:nvSpPr>
            <p:cNvPr id="26" name="圆角矩形 25"/>
            <p:cNvSpPr/>
            <p:nvPr/>
          </p:nvSpPr>
          <p:spPr bwMode="auto">
            <a:xfrm>
              <a:off x="6776216" y="970374"/>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7" name="椭圆 26"/>
            <p:cNvSpPr/>
            <p:nvPr/>
          </p:nvSpPr>
          <p:spPr bwMode="auto">
            <a:xfrm>
              <a:off x="7885848" y="5156064"/>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8" name="圆角矩形 27"/>
            <p:cNvSpPr/>
            <p:nvPr/>
          </p:nvSpPr>
          <p:spPr bwMode="auto">
            <a:xfrm>
              <a:off x="7711167" y="1181017"/>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29" name="矩形 28"/>
            <p:cNvSpPr/>
            <p:nvPr/>
          </p:nvSpPr>
          <p:spPr bwMode="auto">
            <a:xfrm>
              <a:off x="6986079" y="1438026"/>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30" name="图片 29"/>
          <p:cNvPicPr>
            <a:picLocks noChangeAspect="1"/>
          </p:cNvPicPr>
          <p:nvPr/>
        </p:nvPicPr>
        <p:blipFill>
          <a:blip r:embed="rId1"/>
          <a:stretch>
            <a:fillRect/>
          </a:stretch>
        </p:blipFill>
        <p:spPr>
          <a:xfrm>
            <a:off x="6778819" y="1767424"/>
            <a:ext cx="2199620" cy="282892"/>
          </a:xfrm>
          <a:prstGeom prst="rect">
            <a:avLst/>
          </a:prstGeom>
        </p:spPr>
      </p:pic>
      <p:pic>
        <p:nvPicPr>
          <p:cNvPr id="31" name="图片 30"/>
          <p:cNvPicPr>
            <a:picLocks noChangeAspect="1"/>
          </p:cNvPicPr>
          <p:nvPr/>
        </p:nvPicPr>
        <p:blipFill>
          <a:blip r:embed="rId2"/>
          <a:stretch>
            <a:fillRect/>
          </a:stretch>
        </p:blipFill>
        <p:spPr>
          <a:xfrm>
            <a:off x="6781360" y="2107524"/>
            <a:ext cx="2197079" cy="405725"/>
          </a:xfrm>
          <a:prstGeom prst="rect">
            <a:avLst/>
          </a:prstGeom>
        </p:spPr>
      </p:pic>
      <p:sp>
        <p:nvSpPr>
          <p:cNvPr id="34" name="文本框 33"/>
          <p:cNvSpPr txBox="1"/>
          <p:nvPr/>
        </p:nvSpPr>
        <p:spPr>
          <a:xfrm>
            <a:off x="7499049"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9" name="内容占位符 48"/>
          <p:cNvSpPr>
            <a:spLocks noGrp="1"/>
          </p:cNvSpPr>
          <p:nvPr>
            <p:ph idx="1"/>
          </p:nvPr>
        </p:nvSpPr>
        <p:spPr>
          <a:xfrm>
            <a:off x="304801" y="899207"/>
            <a:ext cx="6150590" cy="5387293"/>
          </a:xfrm>
        </p:spPr>
        <p:txBody>
          <a:bodyPr/>
          <a:lstStyle/>
          <a:p>
            <a:r>
              <a:rPr lang="en-US" altLang="zh-CN" dirty="0" smtClean="0"/>
              <a:t>Intuition:</a:t>
            </a:r>
            <a:endParaRPr lang="en-US" altLang="zh-CN" dirty="0" smtClean="0"/>
          </a:p>
          <a:p>
            <a:pPr lvl="1"/>
            <a:r>
              <a:rPr lang="en-US" altLang="zh-CN" dirty="0" smtClean="0"/>
              <a:t>Prioritize rendering resources</a:t>
            </a:r>
            <a:endParaRPr lang="en-US" altLang="zh-CN" dirty="0" smtClean="0"/>
          </a:p>
          <a:p>
            <a:pPr marL="252095" lvl="1" indent="0">
              <a:buNone/>
            </a:pPr>
            <a:r>
              <a:rPr lang="en-US" altLang="zh-CN" dirty="0" smtClean="0">
                <a:solidFill>
                  <a:srgbClr val="FF0000"/>
                </a:solidFill>
              </a:rPr>
              <a:t>	☺ </a:t>
            </a:r>
            <a:r>
              <a:rPr lang="en-US" altLang="zh-CN" dirty="0">
                <a:solidFill>
                  <a:srgbClr val="FF0000"/>
                </a:solidFill>
              </a:rPr>
              <a:t>Utilize </a:t>
            </a:r>
            <a:r>
              <a:rPr lang="en-US" altLang="zh-CN" dirty="0" smtClean="0">
                <a:solidFill>
                  <a:srgbClr val="FF0000"/>
                </a:solidFill>
              </a:rPr>
              <a:t>HTTP/2 dependency tree</a:t>
            </a:r>
            <a:endParaRPr lang="en-US" altLang="zh-CN" dirty="0" smtClean="0">
              <a:solidFill>
                <a:srgbClr val="FF0000"/>
              </a:solidFill>
            </a:endParaRPr>
          </a:p>
          <a:p>
            <a:pPr lvl="1"/>
            <a:r>
              <a:rPr lang="en-US" altLang="zh-CN" dirty="0" smtClean="0"/>
              <a:t>Aggregate bandwidth of multiple interfaces</a:t>
            </a:r>
            <a:endParaRPr lang="en-US" altLang="zh-CN" dirty="0" smtClean="0"/>
          </a:p>
          <a:p>
            <a:pPr marL="252095" lvl="1" indent="0">
              <a:buNone/>
            </a:pPr>
            <a:r>
              <a:rPr lang="en-US" altLang="zh-CN" dirty="0" smtClean="0">
                <a:solidFill>
                  <a:srgbClr val="FF0000"/>
                </a:solidFill>
              </a:rPr>
              <a:t>	☺ Apply multipath transport protocol</a:t>
            </a:r>
            <a:endParaRPr lang="en-US" altLang="zh-CN" dirty="0" smtClean="0">
              <a:solidFill>
                <a:srgbClr val="FF0000"/>
              </a:solidFill>
            </a:endParaRPr>
          </a:p>
          <a:p>
            <a:pPr lvl="1"/>
            <a:r>
              <a:rPr lang="en-US" altLang="zh-CN" dirty="0"/>
              <a:t>Improve CPU/network utilization</a:t>
            </a:r>
            <a:endParaRPr lang="en-US" altLang="zh-CN" dirty="0"/>
          </a:p>
          <a:p>
            <a:pPr marL="252095" lvl="1" indent="0">
              <a:buNone/>
            </a:pPr>
            <a:r>
              <a:rPr lang="en-US" altLang="zh-CN" dirty="0" smtClean="0">
                <a:solidFill>
                  <a:srgbClr val="FF0000"/>
                </a:solidFill>
              </a:rPr>
              <a:t>	☺ Reduce </a:t>
            </a:r>
            <a:r>
              <a:rPr lang="en-US" altLang="zh-CN" dirty="0">
                <a:solidFill>
                  <a:srgbClr val="FF0000"/>
                </a:solidFill>
              </a:rPr>
              <a:t>object completion </a:t>
            </a:r>
            <a:r>
              <a:rPr lang="en-US" altLang="zh-CN" dirty="0" smtClean="0">
                <a:solidFill>
                  <a:srgbClr val="FF0000"/>
                </a:solidFill>
              </a:rPr>
              <a:t>time</a:t>
            </a:r>
            <a:endParaRPr lang="en-US" altLang="zh-CN" dirty="0" smtClean="0">
              <a:solidFill>
                <a:srgbClr val="FF0000"/>
              </a:solidFill>
            </a:endParaRPr>
          </a:p>
          <a:p>
            <a:r>
              <a:rPr lang="en-US" altLang="zh-CN" dirty="0" smtClean="0"/>
              <a:t>Challenges</a:t>
            </a:r>
            <a:endParaRPr lang="en-US" altLang="zh-CN" dirty="0" smtClean="0"/>
          </a:p>
          <a:p>
            <a:pPr lvl="1"/>
            <a:r>
              <a:rPr lang="en-US" altLang="zh-CN" dirty="0" smtClean="0"/>
              <a:t>Fairness </a:t>
            </a:r>
            <a:r>
              <a:rPr lang="en-US" altLang="zh-CN" dirty="0"/>
              <a:t>VS. Efficiency </a:t>
            </a:r>
            <a:endParaRPr lang="en-US" altLang="zh-CN" dirty="0"/>
          </a:p>
          <a:p>
            <a:pPr lvl="1"/>
            <a:r>
              <a:rPr lang="en-US" altLang="zh-CN" dirty="0"/>
              <a:t>Path heterogeneity especially </a:t>
            </a:r>
            <a:r>
              <a:rPr lang="en-US" altLang="zh-CN" dirty="0" smtClean="0"/>
              <a:t>on </a:t>
            </a:r>
            <a:r>
              <a:rPr lang="en-US" altLang="zh-CN" dirty="0"/>
              <a:t>mobile devices</a:t>
            </a:r>
            <a:endParaRPr lang="en-US" altLang="zh-CN" dirty="0"/>
          </a:p>
          <a:p>
            <a:pPr lvl="1"/>
            <a:r>
              <a:rPr lang="en-US" altLang="zh-CN" dirty="0"/>
              <a:t>Path Loss</a:t>
            </a:r>
            <a:endParaRPr lang="en-US" altLang="zh-CN" dirty="0"/>
          </a:p>
          <a:p>
            <a:endParaRPr lang="en-US" altLang="zh-CN" dirty="0">
              <a:solidFill>
                <a:srgbClr val="FF0000"/>
              </a:solidFill>
            </a:endParaRPr>
          </a:p>
          <a:p>
            <a:endParaRPr lang="zh-CN" altLang="en-US" dirty="0"/>
          </a:p>
        </p:txBody>
      </p:sp>
      <p:grpSp>
        <p:nvGrpSpPr>
          <p:cNvPr id="52" name="组合 51"/>
          <p:cNvGrpSpPr/>
          <p:nvPr/>
        </p:nvGrpSpPr>
        <p:grpSpPr>
          <a:xfrm>
            <a:off x="9397067" y="1302313"/>
            <a:ext cx="2590213" cy="4683760"/>
            <a:chOff x="4638970" y="1229360"/>
            <a:chExt cx="2590213" cy="4683760"/>
          </a:xfrm>
        </p:grpSpPr>
        <p:sp>
          <p:nvSpPr>
            <p:cNvPr id="58" name="圆角矩形 57"/>
            <p:cNvSpPr/>
            <p:nvPr/>
          </p:nvSpPr>
          <p:spPr bwMode="auto">
            <a:xfrm>
              <a:off x="4638970" y="1229360"/>
              <a:ext cx="2590213" cy="4683760"/>
            </a:xfrm>
            <a:prstGeom prst="roundRect">
              <a:avLst/>
            </a:prstGeom>
            <a:solidFill>
              <a:schemeClr val="tx2"/>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59" name="椭圆 58"/>
            <p:cNvSpPr/>
            <p:nvPr/>
          </p:nvSpPr>
          <p:spPr bwMode="auto">
            <a:xfrm>
              <a:off x="5720484" y="5415050"/>
              <a:ext cx="376787" cy="348939"/>
            </a:xfrm>
            <a:prstGeom prst="ellipse">
              <a:avLst/>
            </a:prstGeom>
            <a:solidFill>
              <a:schemeClr val="tx1">
                <a:lumMod val="85000"/>
                <a:lumOff val="15000"/>
              </a:schemeClr>
            </a:solidFill>
            <a:ln w="44450">
              <a:solidFill>
                <a:schemeClr val="tx2">
                  <a:lumMod val="65000"/>
                  <a:lumOff val="3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0" name="圆角矩形 59"/>
            <p:cNvSpPr/>
            <p:nvPr/>
          </p:nvSpPr>
          <p:spPr bwMode="auto">
            <a:xfrm>
              <a:off x="5545803" y="1440003"/>
              <a:ext cx="720312" cy="67659"/>
            </a:xfrm>
            <a:prstGeom prst="roundRect">
              <a:avLst/>
            </a:prstGeom>
            <a:solidFill>
              <a:schemeClr val="tx2">
                <a:lumMod val="50000"/>
                <a:lumOff val="50000"/>
              </a:schemeClr>
            </a:solidFill>
            <a:ln w="9525" cap="flat" cmpd="sng" algn="ctr">
              <a:solidFill>
                <a:schemeClr val="tx2">
                  <a:lumMod val="65000"/>
                  <a:lumOff val="3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1" name="矩形 60"/>
            <p:cNvSpPr/>
            <p:nvPr/>
          </p:nvSpPr>
          <p:spPr bwMode="auto">
            <a:xfrm>
              <a:off x="4820715" y="1697012"/>
              <a:ext cx="2190268" cy="3509335"/>
            </a:xfrm>
            <a:prstGeom prst="rect">
              <a:avLst/>
            </a:prstGeom>
            <a:solidFill>
              <a:schemeClr val="bg1"/>
            </a:solidFill>
            <a:ln w="9525" cap="flat" cmpd="sng" algn="ctr">
              <a:solidFill>
                <a:schemeClr val="bg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grpSp>
      <p:pic>
        <p:nvPicPr>
          <p:cNvPr id="53" name="图片 52"/>
          <p:cNvPicPr>
            <a:picLocks noChangeAspect="1"/>
          </p:cNvPicPr>
          <p:nvPr/>
        </p:nvPicPr>
        <p:blipFill>
          <a:blip r:embed="rId1"/>
          <a:stretch>
            <a:fillRect/>
          </a:stretch>
        </p:blipFill>
        <p:spPr>
          <a:xfrm>
            <a:off x="9576271" y="1767424"/>
            <a:ext cx="2199621" cy="282892"/>
          </a:xfrm>
          <a:prstGeom prst="rect">
            <a:avLst/>
          </a:prstGeom>
        </p:spPr>
      </p:pic>
      <p:pic>
        <p:nvPicPr>
          <p:cNvPr id="54" name="图片 53"/>
          <p:cNvPicPr>
            <a:picLocks noChangeAspect="1"/>
          </p:cNvPicPr>
          <p:nvPr/>
        </p:nvPicPr>
        <p:blipFill>
          <a:blip r:embed="rId2"/>
          <a:stretch>
            <a:fillRect/>
          </a:stretch>
        </p:blipFill>
        <p:spPr>
          <a:xfrm>
            <a:off x="9578812" y="2112454"/>
            <a:ext cx="2190268" cy="405725"/>
          </a:xfrm>
          <a:prstGeom prst="rect">
            <a:avLst/>
          </a:prstGeom>
        </p:spPr>
      </p:pic>
      <p:sp>
        <p:nvSpPr>
          <p:cNvPr id="57" name="文本框 56"/>
          <p:cNvSpPr txBox="1"/>
          <p:nvPr/>
        </p:nvSpPr>
        <p:spPr>
          <a:xfrm>
            <a:off x="10296502" y="1732345"/>
            <a:ext cx="1455420" cy="307777"/>
          </a:xfrm>
          <a:prstGeom prst="rect">
            <a:avLst/>
          </a:prstGeom>
          <a:noFill/>
        </p:spPr>
        <p:txBody>
          <a:bodyPr wrap="square" rtlCol="0">
            <a:spAutoFit/>
          </a:bodyPr>
          <a:lstStyle/>
          <a:p>
            <a:r>
              <a:rPr lang="en-US" altLang="zh-CN" sz="1400" dirty="0" smtClean="0"/>
              <a:t>Loading…</a:t>
            </a:r>
            <a:endParaRPr lang="zh-CN" altLang="en-US" sz="1400" dirty="0"/>
          </a:p>
        </p:txBody>
      </p:sp>
      <p:sp>
        <p:nvSpPr>
          <p:cNvPr id="4" name="文本框 3"/>
          <p:cNvSpPr txBox="1"/>
          <p:nvPr/>
        </p:nvSpPr>
        <p:spPr>
          <a:xfrm>
            <a:off x="7142074" y="581438"/>
            <a:ext cx="4338030" cy="615553"/>
          </a:xfrm>
          <a:prstGeom prst="rect">
            <a:avLst/>
          </a:prstGeom>
          <a:noFill/>
        </p:spPr>
        <p:txBody>
          <a:bodyPr wrap="square" rtlCol="0">
            <a:spAutoFit/>
          </a:bodyPr>
          <a:lstStyle/>
          <a:p>
            <a:pPr algn="ctr"/>
            <a:r>
              <a:rPr lang="en-US" altLang="zh-CN" dirty="0" smtClean="0"/>
              <a:t>Toy Example</a:t>
            </a:r>
            <a:endParaRPr lang="en-US" altLang="zh-CN" dirty="0" smtClean="0"/>
          </a:p>
          <a:p>
            <a:pPr algn="ctr"/>
            <a:r>
              <a:rPr lang="en-US" altLang="zh-CN" sz="1600" dirty="0"/>
              <a:t>P</a:t>
            </a:r>
            <a:r>
              <a:rPr lang="en-US" altLang="zh-CN" sz="1600" dirty="0" smtClean="0"/>
              <a:t>otential of Reducing Object Completion Time</a:t>
            </a:r>
            <a:endParaRPr lang="zh-CN" altLang="en-US" sz="1600" dirty="0"/>
          </a:p>
        </p:txBody>
      </p:sp>
      <p:pic>
        <p:nvPicPr>
          <p:cNvPr id="6" name="图片 5"/>
          <p:cNvPicPr>
            <a:picLocks noChangeAspect="1"/>
          </p:cNvPicPr>
          <p:nvPr/>
        </p:nvPicPr>
        <p:blipFill>
          <a:blip r:embed="rId3"/>
          <a:stretch>
            <a:fillRect/>
          </a:stretch>
        </p:blipFill>
        <p:spPr>
          <a:xfrm>
            <a:off x="6800393" y="2566525"/>
            <a:ext cx="2148840" cy="1349873"/>
          </a:xfrm>
          <a:prstGeom prst="rect">
            <a:avLst/>
          </a:prstGeom>
        </p:spPr>
      </p:pic>
      <p:pic>
        <p:nvPicPr>
          <p:cNvPr id="33" name="图片 32"/>
          <p:cNvPicPr>
            <a:picLocks noChangeAspect="1"/>
          </p:cNvPicPr>
          <p:nvPr/>
        </p:nvPicPr>
        <p:blipFill>
          <a:blip r:embed="rId3"/>
          <a:stretch>
            <a:fillRect/>
          </a:stretch>
        </p:blipFill>
        <p:spPr>
          <a:xfrm>
            <a:off x="9597256" y="2563750"/>
            <a:ext cx="2148840" cy="1349874"/>
          </a:xfrm>
          <a:prstGeom prst="rect">
            <a:avLst/>
          </a:prstGeom>
        </p:spPr>
      </p:pic>
      <p:pic>
        <p:nvPicPr>
          <p:cNvPr id="8" name="图片 7"/>
          <p:cNvPicPr>
            <a:picLocks noChangeAspect="1"/>
          </p:cNvPicPr>
          <p:nvPr/>
        </p:nvPicPr>
        <p:blipFill>
          <a:blip r:embed="rId4"/>
          <a:stretch>
            <a:fillRect/>
          </a:stretch>
        </p:blipFill>
        <p:spPr>
          <a:xfrm>
            <a:off x="6800393" y="3966285"/>
            <a:ext cx="2148840" cy="1263128"/>
          </a:xfrm>
          <a:prstGeom prst="rect">
            <a:avLst/>
          </a:prstGeom>
        </p:spPr>
      </p:pic>
      <p:pic>
        <p:nvPicPr>
          <p:cNvPr id="36" name="图片 35"/>
          <p:cNvPicPr>
            <a:picLocks noChangeAspect="1"/>
          </p:cNvPicPr>
          <p:nvPr/>
        </p:nvPicPr>
        <p:blipFill>
          <a:blip r:embed="rId4"/>
          <a:stretch>
            <a:fillRect/>
          </a:stretch>
        </p:blipFill>
        <p:spPr>
          <a:xfrm>
            <a:off x="9597256" y="3966285"/>
            <a:ext cx="2148840" cy="1263128"/>
          </a:xfrm>
          <a:prstGeom prst="rect">
            <a:avLst/>
          </a:prstGeom>
        </p:spPr>
      </p:pic>
      <p:sp>
        <p:nvSpPr>
          <p:cNvPr id="5" name="TextBox 4"/>
          <p:cNvSpPr txBox="1"/>
          <p:nvPr/>
        </p:nvSpPr>
        <p:spPr>
          <a:xfrm>
            <a:off x="8348698" y="6081852"/>
            <a:ext cx="2129883" cy="646331"/>
          </a:xfrm>
          <a:prstGeom prst="rect">
            <a:avLst/>
          </a:prstGeom>
          <a:noFill/>
        </p:spPr>
        <p:txBody>
          <a:bodyPr wrap="square" rtlCol="0">
            <a:spAutoFit/>
          </a:bodyPr>
          <a:lstStyle/>
          <a:p>
            <a:r>
              <a:rPr lang="en-US" dirty="0" smtClean="0">
                <a:solidFill>
                  <a:srgbClr val="0070C0"/>
                </a:solidFill>
                <a:hlinkClick r:id="rId5"/>
              </a:rPr>
              <a:t>https://soar.group</a:t>
            </a:r>
            <a:endParaRPr lang="en-US" dirty="0" smtClean="0">
              <a:solidFill>
                <a:srgbClr val="0070C0"/>
              </a:solidFill>
            </a:endParaRPr>
          </a:p>
          <a:p>
            <a:endParaRPr lang="en-US" dirty="0">
              <a:solidFill>
                <a:srgbClr val="0070C0"/>
              </a:solidFill>
            </a:endParaRPr>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xEl>
                                              <p:pRg st="0" end="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nodeType="afterEffect">
                                  <p:stCondLst>
                                    <p:cond delay="1000"/>
                                  </p:stCondLst>
                                  <p:childTnLst>
                                    <p:set>
                                      <p:cBhvr>
                                        <p:cTn id="49" dur="1" fill="hold">
                                          <p:stCondLst>
                                            <p:cond delay="0"/>
                                          </p:stCondLst>
                                        </p:cTn>
                                        <p:tgtEl>
                                          <p:spTgt spid="53"/>
                                        </p:tgtEl>
                                        <p:attrNameLst>
                                          <p:attrName>style.visibility</p:attrName>
                                        </p:attrNameLst>
                                      </p:cBhvr>
                                      <p:to>
                                        <p:strVal val="visible"/>
                                      </p:to>
                                    </p:set>
                                  </p:childTnLst>
                                </p:cTn>
                              </p:par>
                              <p:par>
                                <p:cTn id="50" presetID="1" presetClass="exit" presetSubtype="0" fill="hold" grpId="1" nodeType="withEffect">
                                  <p:stCondLst>
                                    <p:cond delay="1000"/>
                                  </p:stCondLst>
                                  <p:childTnLst>
                                    <p:set>
                                      <p:cBhvr>
                                        <p:cTn id="51" dur="1" fill="hold">
                                          <p:stCondLst>
                                            <p:cond delay="0"/>
                                          </p:stCondLst>
                                        </p:cTn>
                                        <p:tgtEl>
                                          <p:spTgt spid="57">
                                            <p:txEl>
                                              <p:pRg st="0" end="0"/>
                                            </p:txEl>
                                          </p:spTgt>
                                        </p:tgtEl>
                                        <p:attrNameLst>
                                          <p:attrName>style.visibility</p:attrName>
                                        </p:attrNameLst>
                                      </p:cBhvr>
                                      <p:to>
                                        <p:strVal val="hidden"/>
                                      </p:to>
                                    </p:set>
                                  </p:childTnLst>
                                </p:cTn>
                              </p:par>
                            </p:childTnLst>
                          </p:cTn>
                        </p:par>
                        <p:par>
                          <p:cTn id="52" fill="hold">
                            <p:stCondLst>
                              <p:cond delay="1000"/>
                            </p:stCondLst>
                            <p:childTnLst>
                              <p:par>
                                <p:cTn id="53" presetID="1" presetClass="entr" presetSubtype="0"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34"/>
                                        </p:tgtEl>
                                        <p:attrNameLst>
                                          <p:attrName>style.visibility</p:attrName>
                                        </p:attrNameLst>
                                      </p:cBhvr>
                                      <p:to>
                                        <p:strVal val="hidden"/>
                                      </p:to>
                                    </p:set>
                                  </p:childTnLst>
                                </p:cTn>
                              </p:par>
                            </p:childTnLst>
                          </p:cTn>
                        </p:par>
                        <p:par>
                          <p:cTn id="57" fill="hold">
                            <p:stCondLst>
                              <p:cond delay="1000"/>
                            </p:stCondLst>
                            <p:childTnLst>
                              <p:par>
                                <p:cTn id="58" presetID="1" presetClass="entr" presetSubtype="0" fill="hold" nodeType="afterEffect">
                                  <p:stCondLst>
                                    <p:cond delay="1500"/>
                                  </p:stCondLst>
                                  <p:childTnLst>
                                    <p:set>
                                      <p:cBhvr>
                                        <p:cTn id="59" dur="1" fill="hold">
                                          <p:stCondLst>
                                            <p:cond delay="0"/>
                                          </p:stCondLst>
                                        </p:cTn>
                                        <p:tgtEl>
                                          <p:spTgt spid="54"/>
                                        </p:tgtEl>
                                        <p:attrNameLst>
                                          <p:attrName>style.visibility</p:attrName>
                                        </p:attrNameLst>
                                      </p:cBhvr>
                                      <p:to>
                                        <p:strVal val="visible"/>
                                      </p:to>
                                    </p:set>
                                  </p:childTnLst>
                                </p:cTn>
                              </p:par>
                            </p:childTnLst>
                          </p:cTn>
                        </p:par>
                        <p:par>
                          <p:cTn id="60" fill="hold">
                            <p:stCondLst>
                              <p:cond delay="2500"/>
                            </p:stCondLst>
                            <p:childTnLst>
                              <p:par>
                                <p:cTn id="61" presetID="1" presetClass="entr" presetSubtype="0" fill="hold" nodeType="afterEffect">
                                  <p:stCondLst>
                                    <p:cond delay="1500"/>
                                  </p:stCondLst>
                                  <p:childTnLst>
                                    <p:set>
                                      <p:cBhvr>
                                        <p:cTn id="62" dur="1" fill="hold">
                                          <p:stCondLst>
                                            <p:cond delay="0"/>
                                          </p:stCondLst>
                                        </p:cTn>
                                        <p:tgtEl>
                                          <p:spTgt spid="33"/>
                                        </p:tgtEl>
                                        <p:attrNameLst>
                                          <p:attrName>style.visibility</p:attrName>
                                        </p:attrNameLst>
                                      </p:cBhvr>
                                      <p:to>
                                        <p:strVal val="visible"/>
                                      </p:to>
                                    </p:set>
                                  </p:childTnLst>
                                </p:cTn>
                              </p:par>
                            </p:childTnLst>
                          </p:cTn>
                        </p:par>
                        <p:par>
                          <p:cTn id="63" fill="hold">
                            <p:stCondLst>
                              <p:cond delay="4000"/>
                            </p:stCondLst>
                            <p:childTnLst>
                              <p:par>
                                <p:cTn id="64" presetID="1" presetClass="entr" presetSubtype="0" fill="hold" nodeType="afterEffect">
                                  <p:stCondLst>
                                    <p:cond delay="2000"/>
                                  </p:stCondLst>
                                  <p:childTnLst>
                                    <p:set>
                                      <p:cBhvr>
                                        <p:cTn id="65" dur="1" fill="hold">
                                          <p:stCondLst>
                                            <p:cond delay="0"/>
                                          </p:stCondLst>
                                        </p:cTn>
                                        <p:tgtEl>
                                          <p:spTgt spid="31"/>
                                        </p:tgtEl>
                                        <p:attrNameLst>
                                          <p:attrName>style.visibility</p:attrName>
                                        </p:attrNameLst>
                                      </p:cBhvr>
                                      <p:to>
                                        <p:strVal val="visible"/>
                                      </p:to>
                                    </p:set>
                                  </p:childTnLst>
                                </p:cTn>
                              </p:par>
                            </p:childTnLst>
                          </p:cTn>
                        </p:par>
                        <p:par>
                          <p:cTn id="66" fill="hold">
                            <p:stCondLst>
                              <p:cond delay="6000"/>
                            </p:stCondLst>
                            <p:childTnLst>
                              <p:par>
                                <p:cTn id="67" presetID="1" presetClass="entr" presetSubtype="0" fill="hold" nodeType="afterEffect">
                                  <p:stCondLst>
                                    <p:cond delay="1500"/>
                                  </p:stCondLst>
                                  <p:childTnLst>
                                    <p:set>
                                      <p:cBhvr>
                                        <p:cTn id="68" dur="1" fill="hold">
                                          <p:stCondLst>
                                            <p:cond delay="0"/>
                                          </p:stCondLst>
                                        </p:cTn>
                                        <p:tgtEl>
                                          <p:spTgt spid="6"/>
                                        </p:tgtEl>
                                        <p:attrNameLst>
                                          <p:attrName>style.visibility</p:attrName>
                                        </p:attrNameLst>
                                      </p:cBhvr>
                                      <p:to>
                                        <p:strVal val="visible"/>
                                      </p:to>
                                    </p:set>
                                  </p:childTnLst>
                                </p:cTn>
                              </p:par>
                            </p:childTnLst>
                          </p:cTn>
                        </p:par>
                        <p:par>
                          <p:cTn id="69" fill="hold">
                            <p:stCondLst>
                              <p:cond delay="7500"/>
                            </p:stCondLst>
                            <p:childTnLst>
                              <p:par>
                                <p:cTn id="70" presetID="1" presetClass="entr" presetSubtype="0" fill="hold" nodeType="afterEffect">
                                  <p:stCondLst>
                                    <p:cond delay="1000"/>
                                  </p:stCondLst>
                                  <p:childTnLst>
                                    <p:set>
                                      <p:cBhvr>
                                        <p:cTn id="71" dur="1" fill="hold">
                                          <p:stCondLst>
                                            <p:cond delay="0"/>
                                          </p:stCondLst>
                                        </p:cTn>
                                        <p:tgtEl>
                                          <p:spTgt spid="8"/>
                                        </p:tgtEl>
                                        <p:attrNameLst>
                                          <p:attrName>style.visibility</p:attrName>
                                        </p:attrNameLst>
                                      </p:cBhvr>
                                      <p:to>
                                        <p:strVal val="visible"/>
                                      </p:to>
                                    </p:set>
                                  </p:childTnLst>
                                </p:cTn>
                              </p:par>
                            </p:childTnLst>
                          </p:cTn>
                        </p:par>
                        <p:par>
                          <p:cTn id="72" fill="hold">
                            <p:stCondLst>
                              <p:cond delay="8500"/>
                            </p:stCondLst>
                            <p:childTnLst>
                              <p:par>
                                <p:cTn id="73" presetID="1" presetClass="entr" presetSubtype="0"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9">
                                            <p:txEl>
                                              <p:pRg st="7" end="7"/>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xEl>
                                              <p:pRg st="8" end="8"/>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xEl>
                                              <p:pRg st="9" end="9"/>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uiExpand="1"/>
      <p:bldP spid="34" grpId="1" uiExpand="1"/>
      <p:bldP spid="49" grpId="0" uiExpand="1" build="p"/>
      <p:bldP spid="57" grpId="0" uiExpand="1" build="allAtOnce"/>
      <p:bldP spid="57" grpId="1" uiExpand="1" build="allAtOnce"/>
      <p:bldP spid="4" grpId="0" uiExpand="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QUIC </a:t>
            </a:r>
            <a:r>
              <a:rPr kumimoji="1" lang="en-US" altLang="zh-CN" dirty="0" smtClean="0">
                <a:sym typeface="+mn-ea"/>
              </a:rPr>
              <a:t>Background</a:t>
            </a:r>
            <a:endParaRPr lang="en-US" dirty="0"/>
          </a:p>
        </p:txBody>
      </p:sp>
      <p:sp>
        <p:nvSpPr>
          <p:cNvPr id="3" name="Content Placeholder 2"/>
          <p:cNvSpPr>
            <a:spLocks noGrp="1"/>
          </p:cNvSpPr>
          <p:nvPr>
            <p:ph idx="1"/>
          </p:nvPr>
        </p:nvSpPr>
        <p:spPr/>
        <p:txBody>
          <a:bodyPr/>
          <a:lstStyle/>
          <a:p>
            <a:r>
              <a:rPr lang="en-US" kern="1200" dirty="0"/>
              <a:t>T</a:t>
            </a:r>
            <a:r>
              <a:rPr lang="en-US" kern="1200" dirty="0" smtClean="0"/>
              <a:t>ransport </a:t>
            </a:r>
            <a:r>
              <a:rPr lang="en-US" kern="1200" dirty="0"/>
              <a:t>layer network </a:t>
            </a:r>
            <a:r>
              <a:rPr lang="en-US" kern="1200" dirty="0" smtClean="0"/>
              <a:t>protocol</a:t>
            </a:r>
            <a:endParaRPr lang="en-US" kern="1200" dirty="0" smtClean="0"/>
          </a:p>
          <a:p>
            <a:r>
              <a:rPr kumimoji="1" lang="en-US" altLang="zh-CN" dirty="0"/>
              <a:t>Facilitate rapid </a:t>
            </a:r>
            <a:r>
              <a:rPr kumimoji="1" lang="en-US" altLang="zh-CN" dirty="0" smtClean="0"/>
              <a:t>deployment</a:t>
            </a:r>
            <a:endParaRPr kumimoji="1" lang="en-US" altLang="zh-CN" dirty="0" smtClean="0"/>
          </a:p>
          <a:p>
            <a:r>
              <a:rPr kumimoji="1" lang="en-US" altLang="zh-CN" dirty="0" smtClean="0"/>
              <a:t>Improve </a:t>
            </a:r>
            <a:r>
              <a:rPr kumimoji="1" lang="en-US" altLang="zh-CN" dirty="0"/>
              <a:t>performance for HTTP traffic</a:t>
            </a:r>
            <a:endParaRPr kumimoji="1" lang="en-US" altLang="zh-CN" dirty="0"/>
          </a:p>
          <a:p>
            <a:pPr lvl="1"/>
            <a:r>
              <a:rPr kumimoji="1" lang="en-US" altLang="zh-CN" dirty="0" smtClean="0"/>
              <a:t>Reduce handshake time (0-RTT)</a:t>
            </a:r>
            <a:endParaRPr kumimoji="1" lang="en-US" altLang="zh-CN" dirty="0" smtClean="0"/>
          </a:p>
          <a:p>
            <a:pPr lvl="1"/>
            <a:r>
              <a:rPr kumimoji="1" lang="en-US" altLang="zh-CN" dirty="0" smtClean="0"/>
              <a:t>Prevent </a:t>
            </a:r>
            <a:r>
              <a:rPr kumimoji="1" lang="en-US" altLang="zh-CN" dirty="0"/>
              <a:t>head-of-line blocking</a:t>
            </a:r>
            <a:endParaRPr kumimoji="1" lang="en-US" altLang="zh-CN" dirty="0"/>
          </a:p>
          <a:p>
            <a:pPr lvl="1"/>
            <a:r>
              <a:rPr kumimoji="1" lang="en-US" altLang="zh-CN" dirty="0"/>
              <a:t>Improve loss </a:t>
            </a:r>
            <a:r>
              <a:rPr kumimoji="1" lang="en-US" altLang="zh-CN" dirty="0" smtClean="0"/>
              <a:t>recovery</a:t>
            </a:r>
            <a:endParaRPr kumimoji="1" lang="en-US" altLang="zh-CN" dirty="0" smtClean="0"/>
          </a:p>
          <a:p>
            <a:r>
              <a:rPr lang="en-US" kern="1200" dirty="0"/>
              <a:t>HTTP-over-QUIC became HTTP/3</a:t>
            </a:r>
            <a:endParaRPr kumimoji="1" lang="en-US" altLang="zh-CN" dirty="0"/>
          </a:p>
          <a:p>
            <a:endParaRPr kumimoji="1" lang="en-US" altLang="zh-CN" dirty="0"/>
          </a:p>
        </p:txBody>
      </p:sp>
      <p:pic>
        <p:nvPicPr>
          <p:cNvPr id="5" name="Picture 4"/>
          <p:cNvPicPr>
            <a:picLocks noChangeAspect="1"/>
          </p:cNvPicPr>
          <p:nvPr/>
        </p:nvPicPr>
        <p:blipFill>
          <a:blip r:embed="rId1"/>
          <a:stretch>
            <a:fillRect/>
          </a:stretch>
        </p:blipFill>
        <p:spPr>
          <a:xfrm>
            <a:off x="6055366" y="1822214"/>
            <a:ext cx="5870482" cy="3057398"/>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MPTCP vs. MPQUIC</a:t>
            </a:r>
            <a:endParaRPr lang="zh-CN" altLang="en-US" dirty="0"/>
          </a:p>
        </p:txBody>
      </p:sp>
      <p:sp>
        <p:nvSpPr>
          <p:cNvPr id="3" name="内容占位符 2"/>
          <p:cNvSpPr>
            <a:spLocks noGrp="1"/>
          </p:cNvSpPr>
          <p:nvPr>
            <p:ph idx="1"/>
          </p:nvPr>
        </p:nvSpPr>
        <p:spPr>
          <a:xfrm>
            <a:off x="304800" y="899207"/>
            <a:ext cx="11599333" cy="2546122"/>
          </a:xfrm>
        </p:spPr>
        <p:txBody>
          <a:bodyPr/>
          <a:lstStyle/>
          <a:p>
            <a:r>
              <a:rPr lang="en-US" altLang="zh-CN" dirty="0"/>
              <a:t>MPQUIC outperforms MPTCP</a:t>
            </a:r>
            <a:endParaRPr lang="en-US" altLang="zh-CN" dirty="0"/>
          </a:p>
          <a:p>
            <a:pPr lvl="1"/>
            <a:r>
              <a:rPr lang="en-US" altLang="zh-CN" dirty="0"/>
              <a:t>Quentin De </a:t>
            </a:r>
            <a:r>
              <a:rPr lang="en-US" altLang="zh-CN" dirty="0" err="1"/>
              <a:t>Coninck</a:t>
            </a:r>
            <a:r>
              <a:rPr lang="en-US" altLang="zh-CN" dirty="0"/>
              <a:t>, et al. </a:t>
            </a:r>
            <a:r>
              <a:rPr lang="en-US" altLang="zh-CN" i="1" dirty="0"/>
              <a:t>Multipath QUIC: Design and Evaluation.</a:t>
            </a:r>
            <a:r>
              <a:rPr lang="en-US" altLang="zh-CN" dirty="0"/>
              <a:t> In ACM </a:t>
            </a:r>
            <a:r>
              <a:rPr lang="en-US" altLang="zh-CN" dirty="0" err="1"/>
              <a:t>CoNEXT</a:t>
            </a:r>
            <a:r>
              <a:rPr lang="en-US" altLang="zh-CN" dirty="0"/>
              <a:t>, 2017</a:t>
            </a:r>
            <a:r>
              <a:rPr lang="en-US" altLang="zh-CN" dirty="0" smtClean="0"/>
              <a:t>.</a:t>
            </a:r>
            <a:endParaRPr lang="en-US" altLang="zh-CN" dirty="0" smtClean="0"/>
          </a:p>
          <a:p>
            <a:r>
              <a:rPr lang="en-US" altLang="zh-CN" dirty="0" smtClean="0"/>
              <a:t>MPTCP</a:t>
            </a:r>
            <a:endParaRPr lang="en-US" altLang="zh-CN" dirty="0" smtClean="0"/>
          </a:p>
          <a:p>
            <a:pPr lvl="1"/>
            <a:r>
              <a:rPr lang="en-US" altLang="zh-CN" dirty="0"/>
              <a:t>D</a:t>
            </a:r>
            <a:r>
              <a:rPr lang="en-US" altLang="zh-CN" dirty="0" smtClean="0"/>
              <a:t>ecide </a:t>
            </a:r>
            <a:r>
              <a:rPr lang="en-US" altLang="zh-CN" dirty="0"/>
              <a:t>which data </a:t>
            </a:r>
            <a:r>
              <a:rPr lang="en-US" altLang="zh-CN" dirty="0" smtClean="0"/>
              <a:t>will </a:t>
            </a:r>
            <a:r>
              <a:rPr lang="en-US" altLang="zh-CN" dirty="0"/>
              <a:t>be sent on which path </a:t>
            </a:r>
            <a:endParaRPr lang="en-US" altLang="zh-CN" dirty="0" smtClean="0"/>
          </a:p>
          <a:p>
            <a:pPr lvl="1"/>
            <a:r>
              <a:rPr lang="en-US" altLang="zh-CN" dirty="0" smtClean="0"/>
              <a:t>Forced </a:t>
            </a:r>
            <a:r>
              <a:rPr lang="en-US" altLang="zh-CN" dirty="0"/>
              <a:t>to (re)transmit data in sequence over each path </a:t>
            </a:r>
            <a:endParaRPr lang="en-US" altLang="zh-CN" dirty="0"/>
          </a:p>
          <a:p>
            <a:endParaRPr lang="en-US" altLang="zh-CN" dirty="0"/>
          </a:p>
        </p:txBody>
      </p:sp>
      <p:sp>
        <p:nvSpPr>
          <p:cNvPr id="5" name="Content Placeholder 2"/>
          <p:cNvSpPr txBox="1"/>
          <p:nvPr/>
        </p:nvSpPr>
        <p:spPr>
          <a:xfrm>
            <a:off x="304800" y="3445329"/>
            <a:ext cx="11599333" cy="2841171"/>
          </a:xfrm>
          <a:prstGeom prst="rect">
            <a:avLst/>
          </a:prstGeom>
        </p:spPr>
        <p:txBody>
          <a:bodyPr/>
          <a:lstStyle>
            <a:lvl1pPr marL="252095" indent="-252095" algn="l" rtl="0" eaLnBrk="0" fontAlgn="base" hangingPunct="0">
              <a:lnSpc>
                <a:spcPct val="150000"/>
              </a:lnSpc>
              <a:spcBef>
                <a:spcPts val="0"/>
              </a:spcBef>
              <a:spcAft>
                <a:spcPct val="0"/>
              </a:spcAft>
              <a:buClr>
                <a:srgbClr val="0000C0"/>
              </a:buClr>
              <a:buSzPct val="120000"/>
              <a:buFont typeface="Arial" panose="020B0604020202090204" pitchFamily="34" charset="0"/>
              <a:buChar char="•"/>
              <a:defRPr sz="2400" b="0" i="0">
                <a:ln>
                  <a:noFill/>
                </a:ln>
                <a:solidFill>
                  <a:schemeClr val="tx1"/>
                </a:solidFill>
                <a:effectLst/>
                <a:latin typeface="Arial" panose="020B0604020202090204" pitchFamily="34" charset="0"/>
                <a:ea typeface="Arial" panose="020B0604020202090204" pitchFamily="34" charset="0"/>
                <a:cs typeface="Arial" panose="020B0604020202090204" pitchFamily="34" charset="0"/>
              </a:defRPr>
            </a:lvl1pPr>
            <a:lvl2pPr marL="504190" indent="-252095" algn="l" rtl="0" eaLnBrk="0" fontAlgn="base" hangingPunct="0">
              <a:lnSpc>
                <a:spcPct val="150000"/>
              </a:lnSpc>
              <a:spcBef>
                <a:spcPts val="0"/>
              </a:spcBef>
              <a:spcAft>
                <a:spcPct val="0"/>
              </a:spcAft>
              <a:buClr>
                <a:srgbClr val="0000C0"/>
              </a:buClr>
              <a:buFont typeface="LucidaGrande" charset="0"/>
              <a:buChar char="-"/>
              <a:defRPr lang="en-US" altLang="zh-CN" sz="20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2pPr>
            <a:lvl3pPr marL="756285" indent="-252095" algn="l" rtl="0" eaLnBrk="0" fontAlgn="base" hangingPunct="0">
              <a:lnSpc>
                <a:spcPct val="150000"/>
              </a:lnSpc>
              <a:spcBef>
                <a:spcPts val="0"/>
              </a:spcBef>
              <a:spcAft>
                <a:spcPct val="0"/>
              </a:spcAft>
              <a:buClr>
                <a:srgbClr val="0033CC"/>
              </a:buClr>
              <a:buSzPct val="120000"/>
              <a:buFont typeface="Wingdings" panose="05000000000000000000" pitchFamily="2" charset="2"/>
              <a:buChar char="§"/>
              <a:defRPr lang="en-US" altLang="zh-CN" sz="18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3pPr>
            <a:lvl4pPr marL="1007745" indent="-252095" algn="l" rtl="0" eaLnBrk="0" fontAlgn="base" hangingPunct="0">
              <a:lnSpc>
                <a:spcPct val="150000"/>
              </a:lnSpc>
              <a:spcBef>
                <a:spcPts val="0"/>
              </a:spcBef>
              <a:spcAft>
                <a:spcPct val="0"/>
              </a:spcAft>
              <a:buClr>
                <a:srgbClr val="0000C0"/>
              </a:buClr>
              <a:buSzPct val="80000"/>
              <a:buFont typeface="Wingdings" panose="05000000000000000000" pitchFamily="2" charset="2"/>
              <a:buChar char="Ø"/>
              <a:defRPr sz="16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a:lstStyle>
          <a:p>
            <a:r>
              <a:rPr lang="en-US" altLang="zh-CN" kern="0" dirty="0" smtClean="0"/>
              <a:t>MPQUIC</a:t>
            </a:r>
            <a:endParaRPr lang="en-US" altLang="zh-CN" kern="0" dirty="0" smtClean="0"/>
          </a:p>
          <a:p>
            <a:pPr lvl="1"/>
            <a:r>
              <a:rPr lang="en-US" kern="0" dirty="0" smtClean="0"/>
              <a:t>Also determines which control frame will be sent on which path </a:t>
            </a:r>
            <a:endParaRPr lang="en-US" kern="0" dirty="0" smtClean="0"/>
          </a:p>
          <a:p>
            <a:pPr lvl="1"/>
            <a:r>
              <a:rPr lang="en-US" kern="0" dirty="0" smtClean="0"/>
              <a:t>Retransmission strategy is more flexible</a:t>
            </a:r>
            <a:endParaRPr lang="en-US" kern="0" dirty="0" smtClean="0"/>
          </a:p>
          <a:p>
            <a:pPr lvl="1"/>
            <a:r>
              <a:rPr lang="en-US" b="1" kern="0" dirty="0" smtClean="0"/>
              <a:t>Stream details known at arrival time</a:t>
            </a:r>
            <a:endParaRPr lang="en-US" b="1" kern="0" dirty="0" smtClean="0"/>
          </a:p>
          <a:p>
            <a:pPr lvl="2"/>
            <a:r>
              <a:rPr lang="en-US" kern="0" dirty="0" smtClean="0"/>
              <a:t>Size of each stream</a:t>
            </a:r>
            <a:endParaRPr lang="en-US" kern="0" dirty="0" smtClean="0"/>
          </a:p>
          <a:p>
            <a:pPr lvl="2"/>
            <a:r>
              <a:rPr lang="en-US" kern="0" dirty="0" smtClean="0"/>
              <a:t>Priority information from HTTP/2</a:t>
            </a:r>
            <a:endParaRPr lang="en-US" kern="0" dirty="0" smtClean="0"/>
          </a:p>
          <a:p>
            <a:endParaRPr lang="en-US" kern="0" dirty="0" smtClean="0"/>
          </a:p>
          <a:p>
            <a:endParaRPr lang="en-US" kern="0" dirty="0"/>
          </a:p>
        </p:txBody>
      </p:sp>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Downlink Scheduler Design</a:t>
            </a:r>
            <a:endParaRPr lang="zh-CN" altLang="en-US" dirty="0"/>
          </a:p>
        </p:txBody>
      </p:sp>
      <p:sp>
        <p:nvSpPr>
          <p:cNvPr id="3" name="内容占位符 2"/>
          <p:cNvSpPr>
            <a:spLocks noGrp="1"/>
          </p:cNvSpPr>
          <p:nvPr>
            <p:ph idx="1"/>
          </p:nvPr>
        </p:nvSpPr>
        <p:spPr>
          <a:xfrm>
            <a:off x="5802086" y="2593526"/>
            <a:ext cx="5928165" cy="3495533"/>
          </a:xfrm>
        </p:spPr>
        <p:txBody>
          <a:bodyPr/>
          <a:lstStyle/>
          <a:p>
            <a:r>
              <a:rPr lang="en-US" altLang="zh-CN" sz="2000" dirty="0" smtClean="0"/>
              <a:t>Goal: </a:t>
            </a:r>
            <a:r>
              <a:rPr lang="en-US" altLang="zh-CN" sz="2000" dirty="0"/>
              <a:t>F</a:t>
            </a:r>
            <a:r>
              <a:rPr lang="en-US" altLang="zh-CN" sz="2000" dirty="0" smtClean="0"/>
              <a:t>or each strea</a:t>
            </a:r>
            <a:r>
              <a:rPr lang="en-US" altLang="zh-CN" sz="2000" dirty="0"/>
              <a:t>m</a:t>
            </a:r>
            <a:endParaRPr lang="en-US" altLang="zh-CN" sz="2000" dirty="0" smtClean="0"/>
          </a:p>
          <a:p>
            <a:pPr lvl="1"/>
            <a:r>
              <a:rPr lang="en-US" altLang="zh-CN" sz="1800" dirty="0"/>
              <a:t>C</a:t>
            </a:r>
            <a:r>
              <a:rPr lang="en-US" altLang="zh-CN" sz="1800" dirty="0" smtClean="0"/>
              <a:t>omplete transfer on all paths simultaneously </a:t>
            </a:r>
            <a:endParaRPr lang="en-US" altLang="zh-CN" sz="1800" dirty="0" smtClean="0"/>
          </a:p>
          <a:p>
            <a:r>
              <a:rPr lang="en-US" altLang="zh-CN" sz="2000" dirty="0" smtClean="0"/>
              <a:t>Steps</a:t>
            </a:r>
            <a:endParaRPr lang="en-US" altLang="zh-CN" sz="2000" dirty="0" smtClean="0"/>
          </a:p>
          <a:p>
            <a:pPr marL="594995" lvl="1" indent="-342900">
              <a:buFont typeface="+mj-lt"/>
              <a:buAutoNum type="arabicPeriod"/>
            </a:pPr>
            <a:r>
              <a:rPr lang="en-US" altLang="zh-CN" sz="1800" dirty="0" smtClean="0"/>
              <a:t>Select a stream according to the ordering</a:t>
            </a:r>
            <a:endParaRPr lang="en-US" altLang="zh-CN" sz="1800" dirty="0" smtClean="0"/>
          </a:p>
          <a:p>
            <a:pPr marL="594995" lvl="1" indent="-342900">
              <a:buFont typeface="+mj-lt"/>
              <a:buAutoNum type="arabicPeriod"/>
            </a:pPr>
            <a:r>
              <a:rPr lang="en-US" altLang="zh-CN" sz="1800" dirty="0" smtClean="0"/>
              <a:t>For this </a:t>
            </a:r>
            <a:r>
              <a:rPr lang="en-US" altLang="zh-CN" sz="1800" dirty="0"/>
              <a:t>stream, allocate </a:t>
            </a:r>
            <a:r>
              <a:rPr lang="en-US" altLang="zh-CN" sz="1800" dirty="0" smtClean="0"/>
              <a:t>byte quotas </a:t>
            </a:r>
            <a:r>
              <a:rPr lang="en-US" altLang="zh-CN" sz="1800" dirty="0"/>
              <a:t>on all </a:t>
            </a:r>
            <a:r>
              <a:rPr lang="en-US" altLang="zh-CN" sz="1800" dirty="0" smtClean="0"/>
              <a:t>paths</a:t>
            </a:r>
            <a:endParaRPr lang="en-US" altLang="zh-CN" sz="1800" dirty="0" smtClean="0"/>
          </a:p>
          <a:p>
            <a:pPr lvl="2"/>
            <a:r>
              <a:rPr lang="en-US" altLang="zh-CN" sz="1600" dirty="0" smtClean="0"/>
              <a:t>Considering RTT, bandwidth</a:t>
            </a:r>
            <a:r>
              <a:rPr lang="en-US" altLang="zh-CN" sz="1600" dirty="0"/>
              <a:t>, queuing time </a:t>
            </a:r>
            <a:endParaRPr lang="en-US" altLang="zh-CN" sz="1600" dirty="0" smtClean="0"/>
          </a:p>
          <a:p>
            <a:pPr marL="594995" lvl="1" indent="-342900">
              <a:buFont typeface="+mj-lt"/>
              <a:buAutoNum type="arabicPeriod"/>
            </a:pPr>
            <a:r>
              <a:rPr lang="en-US" altLang="zh-CN" sz="1800" dirty="0" smtClean="0"/>
              <a:t>Update total </a:t>
            </a:r>
            <a:r>
              <a:rPr lang="en-US" altLang="zh-CN" sz="1800" dirty="0"/>
              <a:t>queuing time </a:t>
            </a:r>
            <a:r>
              <a:rPr lang="en-US" altLang="zh-CN" sz="1800" dirty="0" smtClean="0"/>
              <a:t>for each path</a:t>
            </a:r>
            <a:endParaRPr lang="en-US" altLang="zh-CN" sz="1800" dirty="0" smtClean="0"/>
          </a:p>
          <a:p>
            <a:pPr marL="594995" lvl="1" indent="-342900">
              <a:buFont typeface="+mj-lt"/>
              <a:buAutoNum type="arabicPeriod"/>
            </a:pPr>
            <a:r>
              <a:rPr lang="en-US" altLang="zh-CN" sz="1800" dirty="0" smtClean="0"/>
              <a:t>Loop to step 1</a:t>
            </a:r>
            <a:endParaRPr lang="en-US" altLang="zh-CN" sz="1800" dirty="0" smtClean="0"/>
          </a:p>
          <a:p>
            <a:pPr lvl="1"/>
            <a:endParaRPr lang="en-US" altLang="zh-CN" sz="1800" dirty="0" smtClean="0"/>
          </a:p>
          <a:p>
            <a:endParaRPr lang="zh-CN" altLang="en-US" sz="2000" dirty="0"/>
          </a:p>
        </p:txBody>
      </p:sp>
      <p:sp>
        <p:nvSpPr>
          <p:cNvPr id="4" name="文本框 3"/>
          <p:cNvSpPr txBox="1"/>
          <p:nvPr/>
        </p:nvSpPr>
        <p:spPr>
          <a:xfrm>
            <a:off x="866634" y="1519212"/>
            <a:ext cx="1446662" cy="707886"/>
          </a:xfrm>
          <a:prstGeom prst="rect">
            <a:avLst/>
          </a:prstGeom>
          <a:noFill/>
        </p:spPr>
        <p:txBody>
          <a:bodyPr wrap="square" rtlCol="0">
            <a:spAutoFit/>
          </a:bodyPr>
          <a:lstStyle/>
          <a:p>
            <a:pPr algn="ctr"/>
            <a:r>
              <a:rPr lang="en-US" altLang="zh-CN" sz="2000" dirty="0" smtClean="0"/>
              <a:t>Set of streams</a:t>
            </a:r>
            <a:endParaRPr lang="zh-CN" altLang="en-US" sz="2000" dirty="0"/>
          </a:p>
        </p:txBody>
      </p:sp>
      <p:grpSp>
        <p:nvGrpSpPr>
          <p:cNvPr id="13" name="组合 12"/>
          <p:cNvGrpSpPr/>
          <p:nvPr/>
        </p:nvGrpSpPr>
        <p:grpSpPr>
          <a:xfrm>
            <a:off x="2313296" y="1519212"/>
            <a:ext cx="2026692" cy="707886"/>
            <a:chOff x="2313296" y="1519212"/>
            <a:chExt cx="2026692" cy="707886"/>
          </a:xfrm>
        </p:grpSpPr>
        <p:sp>
          <p:nvSpPr>
            <p:cNvPr id="5" name="右箭头 4"/>
            <p:cNvSpPr/>
            <p:nvPr/>
          </p:nvSpPr>
          <p:spPr bwMode="auto">
            <a:xfrm>
              <a:off x="2313296"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6" name="文本框 5"/>
            <p:cNvSpPr txBox="1"/>
            <p:nvPr/>
          </p:nvSpPr>
          <p:spPr>
            <a:xfrm>
              <a:off x="2893326" y="1519212"/>
              <a:ext cx="1446662" cy="707886"/>
            </a:xfrm>
            <a:prstGeom prst="rect">
              <a:avLst/>
            </a:prstGeom>
            <a:noFill/>
          </p:spPr>
          <p:txBody>
            <a:bodyPr wrap="square" rtlCol="0">
              <a:spAutoFit/>
            </a:bodyPr>
            <a:lstStyle/>
            <a:p>
              <a:pPr algn="ctr"/>
              <a:r>
                <a:rPr lang="en-US" altLang="zh-CN" sz="2000" dirty="0" smtClean="0"/>
                <a:t>Stream</a:t>
              </a:r>
              <a:endParaRPr lang="en-US" altLang="zh-CN" sz="2000" dirty="0" smtClean="0"/>
            </a:p>
            <a:p>
              <a:pPr algn="ctr"/>
              <a:r>
                <a:rPr lang="en-US" altLang="zh-CN" sz="2000" dirty="0"/>
                <a:t>o</a:t>
              </a:r>
              <a:r>
                <a:rPr lang="en-US" altLang="zh-CN" sz="2000" dirty="0" smtClean="0"/>
                <a:t>rdering</a:t>
              </a:r>
              <a:endParaRPr lang="zh-CN" altLang="en-US" sz="2000" dirty="0"/>
            </a:p>
          </p:txBody>
        </p:sp>
      </p:grpSp>
      <p:grpSp>
        <p:nvGrpSpPr>
          <p:cNvPr id="14" name="组合 13"/>
          <p:cNvGrpSpPr/>
          <p:nvPr/>
        </p:nvGrpSpPr>
        <p:grpSpPr>
          <a:xfrm>
            <a:off x="4417326" y="1365323"/>
            <a:ext cx="2149522" cy="1015663"/>
            <a:chOff x="4417326" y="1365323"/>
            <a:chExt cx="2149522" cy="1015663"/>
          </a:xfrm>
        </p:grpSpPr>
        <p:sp>
          <p:nvSpPr>
            <p:cNvPr id="7" name="右箭头 6"/>
            <p:cNvSpPr/>
            <p:nvPr/>
          </p:nvSpPr>
          <p:spPr bwMode="auto">
            <a:xfrm>
              <a:off x="4417326"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8" name="文本框 7"/>
            <p:cNvSpPr txBox="1"/>
            <p:nvPr/>
          </p:nvSpPr>
          <p:spPr>
            <a:xfrm>
              <a:off x="5120186" y="1365323"/>
              <a:ext cx="1446662" cy="1015663"/>
            </a:xfrm>
            <a:prstGeom prst="rect">
              <a:avLst/>
            </a:prstGeom>
            <a:noFill/>
          </p:spPr>
          <p:txBody>
            <a:bodyPr wrap="square" rtlCol="0">
              <a:spAutoFit/>
            </a:bodyPr>
            <a:lstStyle/>
            <a:p>
              <a:pPr algn="ctr"/>
              <a:r>
                <a:rPr lang="en-US" altLang="zh-CN" sz="2000" dirty="0" smtClean="0"/>
                <a:t>Ordered set of streams</a:t>
              </a:r>
              <a:endParaRPr lang="en-US" altLang="zh-CN" sz="2000" dirty="0" smtClean="0"/>
            </a:p>
          </p:txBody>
        </p:sp>
      </p:grpSp>
      <p:grpSp>
        <p:nvGrpSpPr>
          <p:cNvPr id="15" name="组合 14"/>
          <p:cNvGrpSpPr/>
          <p:nvPr/>
        </p:nvGrpSpPr>
        <p:grpSpPr>
          <a:xfrm>
            <a:off x="6669208" y="1514583"/>
            <a:ext cx="2047163" cy="707886"/>
            <a:chOff x="6669208" y="1514583"/>
            <a:chExt cx="2047163" cy="707886"/>
          </a:xfrm>
        </p:grpSpPr>
        <p:sp>
          <p:nvSpPr>
            <p:cNvPr id="9" name="右箭头 8"/>
            <p:cNvSpPr/>
            <p:nvPr/>
          </p:nvSpPr>
          <p:spPr bwMode="auto">
            <a:xfrm>
              <a:off x="6669208" y="167867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0" name="文本框 9"/>
            <p:cNvSpPr txBox="1"/>
            <p:nvPr/>
          </p:nvSpPr>
          <p:spPr>
            <a:xfrm>
              <a:off x="7269709" y="1514583"/>
              <a:ext cx="1446662" cy="707886"/>
            </a:xfrm>
            <a:prstGeom prst="rect">
              <a:avLst/>
            </a:prstGeom>
            <a:noFill/>
          </p:spPr>
          <p:txBody>
            <a:bodyPr wrap="square" rtlCol="0">
              <a:spAutoFit/>
            </a:bodyPr>
            <a:lstStyle/>
            <a:p>
              <a:pPr algn="ctr"/>
              <a:r>
                <a:rPr lang="en-US" altLang="zh-CN" sz="2000" dirty="0" smtClean="0"/>
                <a:t>Stream</a:t>
              </a:r>
              <a:endParaRPr lang="en-US" altLang="zh-CN" sz="2000" dirty="0" smtClean="0"/>
            </a:p>
            <a:p>
              <a:pPr algn="ctr"/>
              <a:r>
                <a:rPr lang="en-US" altLang="zh-CN" sz="2000" dirty="0" smtClean="0"/>
                <a:t>scheduling</a:t>
              </a:r>
              <a:endParaRPr lang="zh-CN" altLang="en-US" sz="2000" dirty="0"/>
            </a:p>
          </p:txBody>
        </p:sp>
      </p:grpSp>
      <p:grpSp>
        <p:nvGrpSpPr>
          <p:cNvPr id="16" name="组合 15"/>
          <p:cNvGrpSpPr/>
          <p:nvPr/>
        </p:nvGrpSpPr>
        <p:grpSpPr>
          <a:xfrm>
            <a:off x="8818731" y="1524148"/>
            <a:ext cx="2226858" cy="707886"/>
            <a:chOff x="8818731" y="1524148"/>
            <a:chExt cx="2226858" cy="707886"/>
          </a:xfrm>
        </p:grpSpPr>
        <p:sp>
          <p:nvSpPr>
            <p:cNvPr id="11" name="右箭头 10"/>
            <p:cNvSpPr/>
            <p:nvPr/>
          </p:nvSpPr>
          <p:spPr bwMode="auto">
            <a:xfrm>
              <a:off x="8818731" y="1674045"/>
              <a:ext cx="600501" cy="388961"/>
            </a:xfrm>
            <a:prstGeom prst="rightArrow">
              <a:avLst>
                <a:gd name="adj1" fmla="val 50000"/>
                <a:gd name="adj2" fmla="val 71052"/>
              </a:avLst>
            </a:prstGeom>
            <a:solidFill>
              <a:schemeClr val="tx1"/>
            </a:solidFill>
            <a:ln w="9525" cap="flat" cmpd="sng" algn="ctr">
              <a:solidFill>
                <a:schemeClr val="tx1"/>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Times New Roman" panose="02020603050405020304" charset="0"/>
              </a:endParaRPr>
            </a:p>
          </p:txBody>
        </p:sp>
        <p:sp>
          <p:nvSpPr>
            <p:cNvPr id="12" name="文本框 11"/>
            <p:cNvSpPr txBox="1"/>
            <p:nvPr/>
          </p:nvSpPr>
          <p:spPr>
            <a:xfrm>
              <a:off x="9598927" y="1524148"/>
              <a:ext cx="1446662" cy="707886"/>
            </a:xfrm>
            <a:prstGeom prst="rect">
              <a:avLst/>
            </a:prstGeom>
            <a:noFill/>
          </p:spPr>
          <p:txBody>
            <a:bodyPr wrap="square" rtlCol="0">
              <a:spAutoFit/>
            </a:bodyPr>
            <a:lstStyle/>
            <a:p>
              <a:pPr algn="ctr"/>
              <a:r>
                <a:rPr lang="en-US" altLang="zh-CN" sz="2000" dirty="0" smtClean="0"/>
                <a:t>Exclusive delivery</a:t>
              </a:r>
              <a:endParaRPr lang="zh-CN" altLang="en-US" sz="2000" dirty="0"/>
            </a:p>
          </p:txBody>
        </p:sp>
      </p:grpSp>
      <p:grpSp>
        <p:nvGrpSpPr>
          <p:cNvPr id="17" name="Group 22"/>
          <p:cNvGrpSpPr/>
          <p:nvPr/>
        </p:nvGrpSpPr>
        <p:grpSpPr>
          <a:xfrm>
            <a:off x="2943876" y="1378891"/>
            <a:ext cx="1386233" cy="1334660"/>
            <a:chOff x="2998471" y="2179793"/>
            <a:chExt cx="2060801" cy="1799552"/>
          </a:xfrm>
        </p:grpSpPr>
        <p:cxnSp>
          <p:nvCxnSpPr>
            <p:cNvPr id="20" name="Straight Arrow Connector 10"/>
            <p:cNvCxnSpPr>
              <a:stCxn id="19" idx="2"/>
            </p:cNvCxnSpPr>
            <p:nvPr/>
          </p:nvCxnSpPr>
          <p:spPr bwMode="auto">
            <a:xfrm flipH="1">
              <a:off x="4014184" y="3524141"/>
              <a:ext cx="14688" cy="455204"/>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19" name="Rounded Rectangle 19"/>
            <p:cNvSpPr/>
            <p:nvPr/>
          </p:nvSpPr>
          <p:spPr bwMode="auto">
            <a:xfrm>
              <a:off x="2998471" y="2179793"/>
              <a:ext cx="2060801" cy="1344347"/>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grpSp>
        <p:nvGrpSpPr>
          <p:cNvPr id="24" name="Group 22"/>
          <p:cNvGrpSpPr/>
          <p:nvPr/>
        </p:nvGrpSpPr>
        <p:grpSpPr>
          <a:xfrm>
            <a:off x="7299923" y="1378891"/>
            <a:ext cx="1386233" cy="1334660"/>
            <a:chOff x="2998471" y="2179793"/>
            <a:chExt cx="2060801" cy="1799552"/>
          </a:xfrm>
        </p:grpSpPr>
        <p:cxnSp>
          <p:nvCxnSpPr>
            <p:cNvPr id="25" name="Straight Arrow Connector 10"/>
            <p:cNvCxnSpPr>
              <a:stCxn id="26" idx="2"/>
            </p:cNvCxnSpPr>
            <p:nvPr/>
          </p:nvCxnSpPr>
          <p:spPr bwMode="auto">
            <a:xfrm flipH="1">
              <a:off x="4014184" y="3524141"/>
              <a:ext cx="14688" cy="455204"/>
            </a:xfrm>
            <a:prstGeom prst="straightConnector1">
              <a:avLst/>
            </a:prstGeom>
            <a:solidFill>
              <a:schemeClr val="accent1"/>
            </a:solidFill>
            <a:ln w="25400" cap="flat" cmpd="sng" algn="ctr">
              <a:solidFill>
                <a:srgbClr val="FF0000"/>
              </a:solidFill>
              <a:prstDash val="solid"/>
              <a:round/>
              <a:headEnd type="none" w="med" len="med"/>
              <a:tailEnd type="triangle"/>
            </a:ln>
          </p:spPr>
        </p:cxnSp>
        <p:sp>
          <p:nvSpPr>
            <p:cNvPr id="26" name="Rounded Rectangle 19"/>
            <p:cNvSpPr/>
            <p:nvPr/>
          </p:nvSpPr>
          <p:spPr bwMode="auto">
            <a:xfrm>
              <a:off x="2998471" y="2179793"/>
              <a:ext cx="2060801" cy="1344347"/>
            </a:xfrm>
            <a:prstGeom prst="roundRect">
              <a:avLst/>
            </a:prstGeom>
            <a:noFill/>
            <a:ln w="25400" cap="flat" cmpd="sng" algn="ctr">
              <a:solidFill>
                <a:srgbClr val="FF0000"/>
              </a:solidFill>
              <a:prstDash val="solid"/>
              <a:round/>
              <a:headEnd type="none" w="med" len="med"/>
              <a:tailEnd type="none" w="med" len="med"/>
            </a:ln>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en-US" sz="1400" b="0" i="0" u="none" strike="noStrike" cap="none" normalizeH="0" baseline="0" smtClean="0">
                <a:ln>
                  <a:noFill/>
                </a:ln>
                <a:solidFill>
                  <a:srgbClr val="0000FF"/>
                </a:solidFill>
                <a:effectLst/>
                <a:latin typeface="Times New Roman" panose="02020603050405020304" charset="0"/>
              </a:endParaRPr>
            </a:p>
          </p:txBody>
        </p:sp>
      </p:grpSp>
      <p:sp>
        <p:nvSpPr>
          <p:cNvPr id="27" name="内容占位符 2"/>
          <p:cNvSpPr txBox="1"/>
          <p:nvPr/>
        </p:nvSpPr>
        <p:spPr>
          <a:xfrm>
            <a:off x="457201" y="2564549"/>
            <a:ext cx="5079999" cy="3495533"/>
          </a:xfrm>
          <a:prstGeom prst="rect">
            <a:avLst/>
          </a:prstGeom>
        </p:spPr>
        <p:txBody>
          <a:bodyPr/>
          <a:lstStyle>
            <a:lvl1pPr marL="252095" indent="-252095" algn="l" rtl="0" eaLnBrk="0" fontAlgn="base" hangingPunct="0">
              <a:lnSpc>
                <a:spcPct val="150000"/>
              </a:lnSpc>
              <a:spcBef>
                <a:spcPts val="0"/>
              </a:spcBef>
              <a:spcAft>
                <a:spcPct val="0"/>
              </a:spcAft>
              <a:buClr>
                <a:srgbClr val="0000C0"/>
              </a:buClr>
              <a:buSzPct val="120000"/>
              <a:buFont typeface="Arial" panose="020B0604020202090204" pitchFamily="34" charset="0"/>
              <a:buChar char="•"/>
              <a:defRPr sz="2400" b="0" i="0">
                <a:ln>
                  <a:noFill/>
                </a:ln>
                <a:solidFill>
                  <a:schemeClr val="tx1"/>
                </a:solidFill>
                <a:effectLst/>
                <a:latin typeface="Arial" panose="020B0604020202090204" pitchFamily="34" charset="0"/>
                <a:ea typeface="Arial" panose="020B0604020202090204" pitchFamily="34" charset="0"/>
                <a:cs typeface="Arial" panose="020B0604020202090204" pitchFamily="34" charset="0"/>
              </a:defRPr>
            </a:lvl1pPr>
            <a:lvl2pPr marL="504190" indent="-252095" algn="l" rtl="0" eaLnBrk="0" fontAlgn="base" hangingPunct="0">
              <a:lnSpc>
                <a:spcPct val="150000"/>
              </a:lnSpc>
              <a:spcBef>
                <a:spcPts val="0"/>
              </a:spcBef>
              <a:spcAft>
                <a:spcPct val="0"/>
              </a:spcAft>
              <a:buClr>
                <a:srgbClr val="0000C0"/>
              </a:buClr>
              <a:buFont typeface="LucidaGrande" charset="0"/>
              <a:buChar char="-"/>
              <a:defRPr lang="en-US" altLang="zh-CN" sz="20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2pPr>
            <a:lvl3pPr marL="756285" indent="-252095" algn="l" rtl="0" eaLnBrk="0" fontAlgn="base" hangingPunct="0">
              <a:lnSpc>
                <a:spcPct val="150000"/>
              </a:lnSpc>
              <a:spcBef>
                <a:spcPts val="0"/>
              </a:spcBef>
              <a:spcAft>
                <a:spcPct val="0"/>
              </a:spcAft>
              <a:buClr>
                <a:srgbClr val="0033CC"/>
              </a:buClr>
              <a:buSzPct val="120000"/>
              <a:buFont typeface="Wingdings" panose="05000000000000000000" pitchFamily="2" charset="2"/>
              <a:buChar char="§"/>
              <a:defRPr lang="en-US" altLang="zh-CN" sz="18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3pPr>
            <a:lvl4pPr marL="1007745" indent="-252095" algn="l" rtl="0" eaLnBrk="0" fontAlgn="base" hangingPunct="0">
              <a:lnSpc>
                <a:spcPct val="150000"/>
              </a:lnSpc>
              <a:spcBef>
                <a:spcPts val="0"/>
              </a:spcBef>
              <a:spcAft>
                <a:spcPct val="0"/>
              </a:spcAft>
              <a:buClr>
                <a:srgbClr val="0000C0"/>
              </a:buClr>
              <a:buSzPct val="80000"/>
              <a:buFont typeface="Wingdings" panose="05000000000000000000" pitchFamily="2" charset="2"/>
              <a:buChar char="Ø"/>
              <a:defRPr sz="1600" b="0" i="0" baseline="0">
                <a:solidFill>
                  <a:schemeClr val="tx1"/>
                </a:solidFill>
                <a:effectLst/>
                <a:latin typeface="Arial" panose="020B0604020202090204" pitchFamily="34" charset="0"/>
                <a:ea typeface="Arial" panose="020B0604020202090204" pitchFamily="34" charset="0"/>
                <a:cs typeface="Arial" panose="020B0604020202090204" pitchFamily="34" charset="0"/>
              </a:defRPr>
            </a:lvl4pPr>
            <a:lvl5pPr marL="2057400" indent="-228600" algn="l" rtl="0" eaLnBrk="0" fontAlgn="base" hangingPunct="0">
              <a:spcBef>
                <a:spcPct val="20000"/>
              </a:spcBef>
              <a:spcAft>
                <a:spcPct val="0"/>
              </a:spcAft>
              <a:buChar char="•"/>
              <a:defRPr sz="16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a:lstStyle>
          <a:p>
            <a:r>
              <a:rPr lang="en-US" sz="2000" kern="0" dirty="0" smtClean="0"/>
              <a:t>Fair Schedulers</a:t>
            </a:r>
            <a:endParaRPr lang="en-US" sz="2000" kern="0" dirty="0" smtClean="0"/>
          </a:p>
          <a:p>
            <a:pPr marL="504190" lvl="2">
              <a:buFont typeface="Arial" panose="020B0604020202090204" pitchFamily="34" charset="0"/>
              <a:buChar char="•"/>
            </a:pPr>
            <a:r>
              <a:rPr lang="en-US" altLang="zh-CN" sz="1600" kern="0" dirty="0" smtClean="0"/>
              <a:t>Weighted Round Robin (WRR), Deficit Round Robin (DRR), Weighted Fair Queuing (WFQ)</a:t>
            </a:r>
            <a:endParaRPr lang="en-US" altLang="zh-CN" sz="1600" kern="0" dirty="0" smtClean="0"/>
          </a:p>
          <a:p>
            <a:pPr marL="252095" lvl="1">
              <a:buFont typeface="Arial" panose="020B0604020202090204" pitchFamily="34" charset="0"/>
              <a:buChar char="•"/>
            </a:pPr>
            <a:r>
              <a:rPr lang="en-US" altLang="zh-CN" kern="0" dirty="0" smtClean="0"/>
              <a:t>Calculate Stream Completion Order</a:t>
            </a:r>
            <a:endParaRPr lang="en-US" altLang="zh-CN" kern="0" dirty="0" smtClean="0"/>
          </a:p>
          <a:p>
            <a:pPr marL="504190" lvl="2">
              <a:buFont typeface="Arial" panose="020B0604020202090204" pitchFamily="34" charset="0"/>
              <a:buChar char="•"/>
            </a:pPr>
            <a:endParaRPr lang="en-US" altLang="zh-CN" kern="0" dirty="0"/>
          </a:p>
          <a:p>
            <a:pPr marL="504190" lvl="2">
              <a:buFont typeface="Arial" panose="020B0604020202090204" pitchFamily="34" charset="0"/>
              <a:buChar char="•"/>
            </a:pPr>
            <a:endParaRPr lang="en-US" altLang="zh-CN" kern="0" dirty="0" smtClean="0"/>
          </a:p>
          <a:p>
            <a:pPr marL="503555" lvl="3" indent="0">
              <a:buNone/>
            </a:pPr>
            <a:endParaRPr lang="en-US" altLang="zh-CN" kern="0" dirty="0" smtClean="0"/>
          </a:p>
          <a:p>
            <a:endParaRPr lang="en-US" altLang="zh-CN" kern="0" dirty="0"/>
          </a:p>
        </p:txBody>
      </p:sp>
      <p:pic>
        <p:nvPicPr>
          <p:cNvPr id="18" name="图片 17"/>
          <p:cNvPicPr>
            <a:picLocks noChangeAspect="1"/>
          </p:cNvPicPr>
          <p:nvPr/>
        </p:nvPicPr>
        <p:blipFill>
          <a:blip r:embed="rId1"/>
          <a:stretch>
            <a:fillRect/>
          </a:stretch>
        </p:blipFill>
        <p:spPr>
          <a:xfrm>
            <a:off x="174238" y="4415584"/>
            <a:ext cx="5623559" cy="1038890"/>
          </a:xfrm>
          <a:prstGeom prst="rect">
            <a:avLst/>
          </a:prstGeom>
        </p:spPr>
      </p:pic>
      <p:sp>
        <p:nvSpPr>
          <p:cNvPr id="21" name="文本框 20"/>
          <p:cNvSpPr txBox="1"/>
          <p:nvPr/>
        </p:nvSpPr>
        <p:spPr>
          <a:xfrm>
            <a:off x="2415540" y="5646159"/>
            <a:ext cx="1386840" cy="646331"/>
          </a:xfrm>
          <a:prstGeom prst="rect">
            <a:avLst/>
          </a:prstGeom>
          <a:noFill/>
        </p:spPr>
        <p:txBody>
          <a:bodyPr wrap="square" rtlCol="0">
            <a:spAutoFit/>
          </a:bodyPr>
          <a:lstStyle/>
          <a:p>
            <a:pPr marL="0" lvl="3"/>
            <a:r>
              <a:rPr lang="en-US" altLang="zh-CN" kern="0" dirty="0">
                <a:solidFill>
                  <a:srgbClr val="FF0000"/>
                </a:solidFill>
              </a:rPr>
              <a:t>S2, S1, S3</a:t>
            </a:r>
            <a:endParaRPr lang="en-US" altLang="zh-CN" kern="0" dirty="0">
              <a:solidFill>
                <a:srgbClr val="FF0000"/>
              </a:solidFill>
            </a:endParaRPr>
          </a:p>
          <a:p>
            <a:endParaRPr lang="zh-CN" altLang="en-US" dirty="0"/>
          </a:p>
        </p:txBody>
      </p:sp>
      <p:pic>
        <p:nvPicPr>
          <p:cNvPr id="22" name="图片 21" descr="SIZE; Ek BW (RTT, + Qik)"/>
          <p:cNvPicPr>
            <a:picLocks noChangeAspect="1"/>
          </p:cNvPicPr>
          <p:nvPr/>
        </p:nvPicPr>
        <p:blipFill>
          <a:blip r:embed="rId2"/>
          <a:stretch>
            <a:fillRect/>
          </a:stretch>
        </p:blipFill>
        <p:spPr>
          <a:xfrm>
            <a:off x="6436995" y="4415790"/>
            <a:ext cx="5499100" cy="723900"/>
          </a:xfrm>
          <a:prstGeom prst="rect">
            <a:avLst/>
          </a:prstGeom>
        </p:spPr>
      </p:pic>
    </p:spTree>
  </p:cSld>
  <p:clrMapOvr>
    <a:masterClrMapping/>
  </p:clrMapOvr>
  <p:transition spd="med">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6" end="6"/>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blinds(horizontal)">
                                      <p:cBhvr>
                                        <p:cTn id="7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27" grpId="0"/>
      <p:bldP spid="21" grpId="0"/>
    </p:bldLst>
  </p:timing>
</p:sld>
</file>

<file path=ppt/theme/theme1.xml><?xml version="1.0" encoding="utf-8"?>
<a:theme xmlns:a="http://schemas.openxmlformats.org/drawingml/2006/main" name="CECA_PresentationTemplate">
  <a:themeElements>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400" b="0" i="0" u="none" strike="noStrike" cap="none" normalizeH="0" baseline="0" smtClean="0">
            <a:ln>
              <a:noFill/>
            </a:ln>
            <a:solidFill>
              <a:schemeClr val="tx1"/>
            </a:solidFill>
            <a:effectLst/>
            <a:latin typeface="Times New Roman" panose="0202060305040502030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FFFFFF"/>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50000"/>
          </a:spcBef>
          <a:spcAft>
            <a:spcPct val="0"/>
          </a:spcAft>
          <a:buClrTx/>
          <a:buSzTx/>
          <a:buFontTx/>
          <a:buNone/>
          <a:defRPr kumimoji="0" lang="en-US" sz="1400" b="0" i="0" u="none" strike="noStrike" cap="none" normalizeH="0" baseline="0" smtClean="0">
            <a:ln>
              <a:noFill/>
            </a:ln>
            <a:solidFill>
              <a:schemeClr val="tx1"/>
            </a:solidFill>
            <a:effectLst/>
            <a:latin typeface="Times New Roman" panose="02020603050405020304" charset="0"/>
          </a:defRPr>
        </a:defPPr>
      </a:lstStyle>
    </a:lnDef>
  </a:objectDefaults>
  <a:extraClrSchemeLst>
    <a:extraClrScheme>
      <a:clrScheme name="gsrcPresentationTemplate 1">
        <a:dk1>
          <a:srgbClr val="0033CC"/>
        </a:dk1>
        <a:lt1>
          <a:srgbClr val="99FFFF"/>
        </a:lt1>
        <a:dk2>
          <a:srgbClr val="000000"/>
        </a:dk2>
        <a:lt2>
          <a:srgbClr val="000000"/>
        </a:lt2>
        <a:accent1>
          <a:srgbClr val="00B8A5"/>
        </a:accent1>
        <a:accent2>
          <a:srgbClr val="2C005E"/>
        </a:accent2>
        <a:accent3>
          <a:srgbClr val="CAFFFF"/>
        </a:accent3>
        <a:accent4>
          <a:srgbClr val="002AAE"/>
        </a:accent4>
        <a:accent5>
          <a:srgbClr val="AAD8CF"/>
        </a:accent5>
        <a:accent6>
          <a:srgbClr val="270054"/>
        </a:accent6>
        <a:hlink>
          <a:srgbClr val="4C82FF"/>
        </a:hlink>
        <a:folHlink>
          <a:srgbClr val="FFB833"/>
        </a:folHlink>
      </a:clrScheme>
      <a:clrMap bg1="lt1" tx1="dk1" bg2="lt2" tx2="dk2" accent1="accent1" accent2="accent2" accent3="accent3" accent4="accent4" accent5="accent5" accent6="accent6" hlink="hlink" folHlink="folHlink"/>
    </a:extraClrScheme>
    <a:extraClrScheme>
      <a:clrScheme name="gsrcPresentationTemplate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srcPresentationTemplate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srcPresentationTemplate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srcPresentationTemplate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srcPresentationTemplate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gsrcPresentationTemplate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5456</Words>
  <Application>WPS 表格</Application>
  <PresentationFormat>Widescreen</PresentationFormat>
  <Paragraphs>499</Paragraphs>
  <Slides>20</Slides>
  <Notes>17</Notes>
  <HiddenSlides>6</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20</vt:i4>
      </vt:variant>
    </vt:vector>
  </HeadingPairs>
  <TitlesOfParts>
    <vt:vector size="46" baseType="lpstr">
      <vt:lpstr>Arial</vt:lpstr>
      <vt:lpstr>方正书宋_GBK</vt:lpstr>
      <vt:lpstr>Wingdings</vt:lpstr>
      <vt:lpstr>Times New Roman</vt:lpstr>
      <vt:lpstr>Garamond</vt:lpstr>
      <vt:lpstr>苹方-简</vt:lpstr>
      <vt:lpstr>宋体</vt:lpstr>
      <vt:lpstr>汉仪书宋二KW</vt:lpstr>
      <vt:lpstr>Arial Narrow</vt:lpstr>
      <vt:lpstr>LucidaGrande</vt:lpstr>
      <vt:lpstr>MS PGothic</vt:lpstr>
      <vt:lpstr>冬青黑体简体中文</vt:lpstr>
      <vt:lpstr>Zapf Dingbats</vt:lpstr>
      <vt:lpstr>等线</vt:lpstr>
      <vt:lpstr>汉仪中等线KW</vt:lpstr>
      <vt:lpstr>等线</vt:lpstr>
      <vt:lpstr>Cambria Math</vt:lpstr>
      <vt:lpstr>微软雅黑</vt:lpstr>
      <vt:lpstr>汉仪旗黑KW</vt:lpstr>
      <vt:lpstr>Arial Unicode MS</vt:lpstr>
      <vt:lpstr>宋体-简</vt:lpstr>
      <vt:lpstr>宋体</vt:lpstr>
      <vt:lpstr>Calibri</vt:lpstr>
      <vt:lpstr>Helvetica Neue</vt:lpstr>
      <vt:lpstr>黑体</vt:lpstr>
      <vt:lpstr>CECA_PresentationTemplate</vt:lpstr>
      <vt:lpstr>PowerPoint 演示文稿</vt:lpstr>
      <vt:lpstr>Mobile Browsing</vt:lpstr>
      <vt:lpstr>Web Browsing Pattern</vt:lpstr>
      <vt:lpstr>Dependency Tree in HTTP/2</vt:lpstr>
      <vt:lpstr>Exclusive delivery</vt:lpstr>
      <vt:lpstr>Goal of our work</vt:lpstr>
      <vt:lpstr>QUIC Background</vt:lpstr>
      <vt:lpstr>MPTCP vs. MPQUIC</vt:lpstr>
      <vt:lpstr>Downlink Scheduler Design</vt:lpstr>
      <vt:lpstr>Uplink Scheduler Design</vt:lpstr>
      <vt:lpstr>Evaluation Methodology </vt:lpstr>
      <vt:lpstr>Page Load Time (PLT)</vt:lpstr>
      <vt:lpstr>Stream Completion Time (SCT)</vt:lpstr>
      <vt:lpstr>Conclusion &amp; Future Work</vt:lpstr>
      <vt:lpstr>Thanks Q&amp;A</vt:lpstr>
      <vt:lpstr>Goal of our work</vt:lpstr>
      <vt:lpstr>Question might be asked </vt:lpstr>
      <vt:lpstr>Firefox style dependency tree layout </vt:lpstr>
      <vt:lpstr>Challenges</vt:lpstr>
      <vt:lpstr>MPQUIC</vt:lpstr>
    </vt:vector>
  </TitlesOfParts>
  <Company>PKU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Cecca</dc:creator>
  <cp:lastModifiedBy>liaobinbin</cp:lastModifiedBy>
  <cp:revision>2662</cp:revision>
  <cp:lastPrinted>2020-08-06T10:22:46Z</cp:lastPrinted>
  <dcterms:created xsi:type="dcterms:W3CDTF">2020-08-06T10:22:46Z</dcterms:created>
  <dcterms:modified xsi:type="dcterms:W3CDTF">2020-08-06T10:22:46Z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2052-1.8.2.2861</vt:lpwstr>
  </property>
</Properties>
</file>